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69" r:id="rId3"/>
    <p:sldId id="257" r:id="rId4"/>
    <p:sldId id="263" r:id="rId5"/>
    <p:sldId id="258" r:id="rId6"/>
    <p:sldId id="259" r:id="rId7"/>
    <p:sldId id="260" r:id="rId8"/>
    <p:sldId id="261" r:id="rId9"/>
    <p:sldId id="262" r:id="rId10"/>
    <p:sldId id="264" r:id="rId11"/>
    <p:sldId id="265" r:id="rId12"/>
    <p:sldId id="266" r:id="rId13"/>
    <p:sldId id="268"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85354" autoAdjust="0"/>
  </p:normalViewPr>
  <p:slideViewPr>
    <p:cSldViewPr>
      <p:cViewPr varScale="1">
        <p:scale>
          <a:sx n="75" d="100"/>
          <a:sy n="75" d="100"/>
        </p:scale>
        <p:origin x="177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7842A579-9255-4E04-A00D-77432EBF468A}" type="datetimeFigureOut">
              <a:rPr lang="en-US"/>
              <a:pPr>
                <a:defRPr/>
              </a:pPr>
              <a:t>8/10/2015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F3612731-3998-4684-BD39-A24D5125CFA0}" type="slidenum">
              <a:rPr lang="en-US" altLang="en-US"/>
              <a:pPr/>
              <a:t>‹#›</a:t>
            </a:fld>
            <a:endParaRPr lang="en-US" altLang="en-US"/>
          </a:p>
        </p:txBody>
      </p:sp>
    </p:spTree>
    <p:extLst>
      <p:ext uri="{BB962C8B-B14F-4D97-AF65-F5344CB8AC3E}">
        <p14:creationId xmlns:p14="http://schemas.microsoft.com/office/powerpoint/2010/main" val="15721779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4CA641A0-AE0E-4650-B0F4-2B6C624750E8}" type="slidenum">
              <a:rPr lang="en-US" altLang="en-US">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1913192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Our skills also translate to fields beyond STEM, showing that the principles of leadership are invaluable regardless of industry. Thus, our students are prepared to work, succeed, and achieve, regardless of which career path they take.</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E4E8A194-AAC8-4E63-B9A3-57AAEC5C035A}" type="slidenum">
              <a:rPr lang="en-US" altLang="en-US">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787224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45147C28-5B54-475B-A71C-BD3BDD5921EB}" type="slidenum">
              <a:rPr lang="en-US" altLang="en-US">
                <a:latin typeface="Calibri" panose="020F0502020204030204" pitchFamily="34" charset="0"/>
              </a:rPr>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4154924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Customize as needed.</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0B9A9F98-DCF7-4A1F-9AB0-6671BA0B376B}" type="slidenum">
              <a:rPr lang="en-US" altLang="en-US">
                <a:latin typeface="Calibri" panose="020F0502020204030204" pitchFamily="34" charset="0"/>
              </a:rPr>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270224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smtClean="0"/>
              <a:t>We have a membership of nearly 190,000 students</a:t>
            </a:r>
            <a:r>
              <a:rPr lang="en-US" altLang="en-US" smtClean="0"/>
              <a:t>, which makes us not just an organization but a force to leverage leadership in the STEM area. As a Career and Technical Student Organization, we offer students the opportunity to gain leadership skills and compete within the industry they wish to work in. All of our competitive events feature some integration with the principles of STEM but are still varied, meaning our students are given a great amount of exposure to both technical aspects and general workplace skills.</a:t>
            </a:r>
          </a:p>
          <a:p>
            <a:pPr>
              <a:spcBef>
                <a:spcPct val="0"/>
              </a:spcBef>
            </a:pPr>
            <a:r>
              <a:rPr lang="en-US" altLang="en-US" smtClean="0"/>
              <a:t>The strength of our student body speaks for itself. Our students are 100% likely to graduate high school and 75% of them are college bound. The 35% minority/ female representation is important because STEM is a burgeoning field of work and diversity is essential.</a:t>
            </a:r>
            <a:endParaRPr lang="en-US" altLang="en-US" b="1"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EAD173C6-B611-48C3-A4F1-79DB1AA3F2CA}" type="slidenum">
              <a:rPr lang="en-US" altLang="en-US">
                <a:latin typeface="Calibri" panose="020F0502020204030204" pitchFamily="34" charset="0"/>
              </a:rPr>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3717028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Our affiliations at the national level highlight the accolades we have received from various other organizations and corroborate the strength of our service to the community.</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94F3E491-B811-4D64-83E4-6971CAFBF960}" type="slidenum">
              <a:rPr lang="en-US" altLang="en-US">
                <a:latin typeface="Calibri" panose="020F0502020204030204" pitchFamily="34" charset="0"/>
              </a:rPr>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3733492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Take a look at the 2007 text “The STEM Workforce Challenge” by the United States Department of Labor. STEM fields, admittedly, have become increasingly central to U.S. economic competitiveness. But American pre-eminence in STEM will not be secured, according to the paper, without investment in the education. U.S. Department of Labor proposed the aforementioned three steps to strengthening the STEM education pipeline.</a:t>
            </a:r>
          </a:p>
          <a:p>
            <a:pPr>
              <a:spcBef>
                <a:spcPct val="0"/>
              </a:spcBef>
            </a:pPr>
            <a:r>
              <a:rPr lang="en-US" altLang="en-US" smtClean="0"/>
              <a:t>Through leadership activities, competitive events, and by serving as a gateway to STEM careers, TSA fulfills each and every one of the plan requirements set forth by the U.S. Department of Labor.</a:t>
            </a:r>
          </a:p>
          <a:p>
            <a:pPr>
              <a:spcBef>
                <a:spcPct val="0"/>
              </a:spcBef>
            </a:pPr>
            <a:r>
              <a:rPr lang="en-US" altLang="en-US" smtClean="0"/>
              <a:t>As businesses and economic decision-makers know that STEM is increasingly important to survive in the globalized economy, they will need some sort of qualification other than just a degree to ensure that workers understand the implications of their industry work to set them apart. TSA can serve as that demarcation of the cream from the crop. </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F386D305-DB83-4B2D-BBEA-AD1EFB8765B6}" type="slidenum">
              <a:rPr lang="en-US" altLang="en-US">
                <a:latin typeface="Calibri" panose="020F0502020204030204" pitchFamily="34" charset="0"/>
              </a:rPr>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414424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following points are taken from the text “Critical Workplace Skills for Virginia’s Economic Vitality”. While the text may have been written by CTE linkage institutions in Virginia, the core skills it espouses can be generalized to any 21</a:t>
            </a:r>
            <a:r>
              <a:rPr lang="en-US" altLang="en-US" baseline="30000" smtClean="0"/>
              <a:t>st</a:t>
            </a:r>
            <a:r>
              <a:rPr lang="en-US" altLang="en-US" smtClean="0"/>
              <a:t> century workplace as the text was written in 2010. The list was created by many employers’ inputs. We’re going to talk about how these skills correlate to the ones being developed through TSA’s program.</a:t>
            </a:r>
          </a:p>
          <a:p>
            <a:pPr>
              <a:spcBef>
                <a:spcPct val="0"/>
              </a:spcBef>
            </a:pPr>
            <a:r>
              <a:rPr lang="en-US" altLang="en-US" smtClean="0"/>
              <a:t>This is just an overview of the most important skills that employers want to see demonstrated by students. The skills that are bolded are the ones that TSA specializes in through their competitive event program. Our organization is unique in that we use engineering events as a springboard to train students who later go on to a variety of fields, whether it is engineering, law, business, education, or academia. Our students also gain the general leadership skills necessary to be successful in the globalized future marketplace. The Virginia CTE icon is an example of where you can place similar state related information.</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36CACAC2-A1EF-4A1C-B80E-6287B2AB2EBC}" type="slidenum">
              <a:rPr lang="en-US" altLang="en-US">
                <a:latin typeface="Calibri" panose="020F0502020204030204" pitchFamily="34" charset="0"/>
              </a:rPr>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3796625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Above we have some of the important alignments that our competitions meet in STEM. For a greater look at our competitions and how they align with the requirements of Science, Technology, Engineering, and Mathematics, visit www.tsaweb.org/stem-integration where our events, at the middle school and high school level, are all correlated with their respective areas of study. We also have also associated events with career paths to better guide our students through the professional world so that they can act with </a:t>
            </a:r>
            <a:r>
              <a:rPr lang="en-US" altLang="en-US" i="1" smtClean="0"/>
              <a:t>purpose</a:t>
            </a:r>
            <a:r>
              <a:rPr lang="en-US" altLang="en-US" smtClean="0"/>
              <a:t> and be prepared.</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8E8F4559-D8ED-4318-BE60-056C0AAD8D8B}" type="slidenum">
              <a:rPr lang="en-US" altLang="en-US">
                <a:latin typeface="Calibri" panose="020F0502020204030204" pitchFamily="34" charset="0"/>
              </a:rPr>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684861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All of TSA’s competitive events are correlated to leadership skills learned because of participating in a particular event. The lesson plans for the practices above are online at www.tsaweb.org/National-Conference-Leadership.</a:t>
            </a:r>
          </a:p>
          <a:p>
            <a:pPr>
              <a:spcBef>
                <a:spcPct val="0"/>
              </a:spcBef>
            </a:pPr>
            <a:r>
              <a:rPr lang="en-US" altLang="en-US" smtClean="0"/>
              <a:t>Leadership is offered every year at the national TSA conference through leadership sessions. There are state leadership conferences that train students to take initiative within their chapters and communities. The national conference sessions do a great job of clear, concise training for various situations within the tech industry. This nuanced education is what sets our students apart in the STEM fields.</a:t>
            </a:r>
          </a:p>
          <a:p>
            <a:pPr>
              <a:spcBef>
                <a:spcPct val="0"/>
              </a:spcBef>
            </a:pPr>
            <a:r>
              <a:rPr lang="en-US" altLang="en-US" smtClean="0"/>
              <a:t>Customize based on business’ needs.</a:t>
            </a:r>
          </a:p>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FF17F81F-3E9B-483C-953A-FA03619ED818}" type="slidenum">
              <a:rPr lang="en-US" altLang="en-US">
                <a:latin typeface="Calibri" panose="020F0502020204030204" pitchFamily="34" charset="0"/>
              </a:rPr>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2110099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Due to the growing need in the healthcare industry for STEM-educated workers, we have specific competitions relating to healthcare and science.</a:t>
            </a:r>
          </a:p>
          <a:p>
            <a:pPr>
              <a:spcBef>
                <a:spcPct val="0"/>
              </a:spcBef>
            </a:pPr>
            <a:endParaRPr lang="en-US" altLang="en-US" smtClean="0"/>
          </a:p>
          <a:p>
            <a:pPr>
              <a:spcBef>
                <a:spcPct val="0"/>
              </a:spcBef>
            </a:pPr>
            <a:endParaRPr lang="en-US" alt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EAF90903-F339-4EE4-849A-CA3018FC5406}" type="slidenum">
              <a:rPr lang="en-US" altLang="en-US">
                <a:latin typeface="Calibri" panose="020F0502020204030204" pitchFamily="34" charset="0"/>
              </a:rPr>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1248123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Engineering events are a big part of TSA and test every aspect of engineering, from biomedical engineering to structural, civil, and computer engineering. We also have a strong mechanical engineering program through Animatronics and VEX Robotics.</a:t>
            </a:r>
          </a:p>
          <a:p>
            <a:pPr>
              <a:spcBef>
                <a:spcPct val="0"/>
              </a:spcBef>
            </a:pPr>
            <a:endParaRPr lang="en-US" altLang="en-US" smtClean="0"/>
          </a:p>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CCC1AD9F-D9FC-44EE-B3F1-E1F61C0F2431}" type="slidenum">
              <a:rPr lang="en-US" altLang="en-US">
                <a:latin typeface="Calibri" panose="020F0502020204030204" pitchFamily="34" charset="0"/>
              </a:rPr>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5831730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FFF358F4-B3B0-4CC7-AE53-45285BD57581}" type="datetimeFigureOut">
              <a:rPr lang="en-US"/>
              <a:pPr>
                <a:defRPr/>
              </a:pPr>
              <a:t>8/10/2015</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88813FF8-C4E9-44F3-BF65-1AA354FA4992}" type="slidenum">
              <a:rPr lang="en-US" altLang="en-US"/>
              <a:pPr/>
              <a:t>‹#›</a:t>
            </a:fld>
            <a:endParaRPr lang="en-US" altLang="en-US"/>
          </a:p>
        </p:txBody>
      </p:sp>
    </p:spTree>
    <p:extLst>
      <p:ext uri="{BB962C8B-B14F-4D97-AF65-F5344CB8AC3E}">
        <p14:creationId xmlns:p14="http://schemas.microsoft.com/office/powerpoint/2010/main" val="161459695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D5D540-5127-49EF-9803-3F7EAEC5AB15}" type="datetimeFigureOut">
              <a:rPr lang="en-US"/>
              <a:pPr>
                <a:defRPr/>
              </a:pPr>
              <a:t>8/10/2015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FD895B0-2D51-4894-8BD2-20AF4224C05C}" type="slidenum">
              <a:rPr lang="en-US" altLang="en-US"/>
              <a:pPr/>
              <a:t>‹#›</a:t>
            </a:fld>
            <a:endParaRPr lang="en-US" altLang="en-US"/>
          </a:p>
        </p:txBody>
      </p:sp>
    </p:spTree>
    <p:extLst>
      <p:ext uri="{BB962C8B-B14F-4D97-AF65-F5344CB8AC3E}">
        <p14:creationId xmlns:p14="http://schemas.microsoft.com/office/powerpoint/2010/main" val="344911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728DD38F-32B7-4A10-BF48-B6B19879587E}" type="datetimeFigureOut">
              <a:rPr lang="en-US"/>
              <a:pPr>
                <a:defRPr/>
              </a:pPr>
              <a:t>8/10/2015</a:t>
            </a:fld>
            <a:endParaRPr lang="en-US" dirty="0"/>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A4F8094C-3B16-493E-9C33-513A8B61DDC1}" type="slidenum">
              <a:rPr lang="en-US" altLang="en-US"/>
              <a:pPr/>
              <a:t>‹#›</a:t>
            </a:fld>
            <a:endParaRPr lang="en-US" altLang="en-US"/>
          </a:p>
        </p:txBody>
      </p:sp>
    </p:spTree>
    <p:extLst>
      <p:ext uri="{BB962C8B-B14F-4D97-AF65-F5344CB8AC3E}">
        <p14:creationId xmlns:p14="http://schemas.microsoft.com/office/powerpoint/2010/main" val="3811653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1F0AF2F-8AC7-43EF-8D91-88DE2ABC255E}" type="datetimeFigureOut">
              <a:rPr lang="en-US"/>
              <a:pPr>
                <a:defRPr/>
              </a:pPr>
              <a:t>8/10/2015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0DEC27C-85D3-499B-8F64-470B5D6F0FEF}" type="slidenum">
              <a:rPr lang="en-US" altLang="en-US"/>
              <a:pPr/>
              <a:t>‹#›</a:t>
            </a:fld>
            <a:endParaRPr lang="en-US" altLang="en-US"/>
          </a:p>
        </p:txBody>
      </p:sp>
    </p:spTree>
    <p:extLst>
      <p:ext uri="{BB962C8B-B14F-4D97-AF65-F5344CB8AC3E}">
        <p14:creationId xmlns:p14="http://schemas.microsoft.com/office/powerpoint/2010/main" val="2595065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F24717F5-2AB1-404F-BD33-1DD5FC74D5DA}" type="datetimeFigureOut">
              <a:rPr lang="en-US"/>
              <a:pPr>
                <a:defRPr/>
              </a:pPr>
              <a:t>8/10/2015</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rgbClr val="FFFFFF"/>
                </a:solidFill>
              </a:defRPr>
            </a:lvl1pPr>
          </a:lstStyle>
          <a:p>
            <a:fld id="{9741B5B0-683B-439E-8F4A-2679ABB06A73}" type="slidenum">
              <a:rPr lang="en-US" altLang="en-US"/>
              <a:pPr/>
              <a:t>‹#›</a:t>
            </a:fld>
            <a:endParaRPr lang="en-US" altLang="en-US"/>
          </a:p>
        </p:txBody>
      </p:sp>
    </p:spTree>
    <p:extLst>
      <p:ext uri="{BB962C8B-B14F-4D97-AF65-F5344CB8AC3E}">
        <p14:creationId xmlns:p14="http://schemas.microsoft.com/office/powerpoint/2010/main" val="10883781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CC61D4F-D716-4D6B-9E70-0CDDCB67D969}" type="datetimeFigureOut">
              <a:rPr lang="en-US"/>
              <a:pPr>
                <a:defRPr/>
              </a:pPr>
              <a:t>8/10/2015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E58F0C-5F7B-48DD-8358-07B5AAA67306}" type="slidenum">
              <a:rPr lang="en-US" altLang="en-US"/>
              <a:pPr/>
              <a:t>‹#›</a:t>
            </a:fld>
            <a:endParaRPr lang="en-US" altLang="en-US"/>
          </a:p>
        </p:txBody>
      </p:sp>
    </p:spTree>
    <p:extLst>
      <p:ext uri="{BB962C8B-B14F-4D97-AF65-F5344CB8AC3E}">
        <p14:creationId xmlns:p14="http://schemas.microsoft.com/office/powerpoint/2010/main" val="2254546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9984442-E86E-4A94-92D6-816798780D09}" type="datetimeFigureOut">
              <a:rPr lang="en-US"/>
              <a:pPr>
                <a:defRPr/>
              </a:pPr>
              <a:t>8/10/2015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FF660E6-8957-4642-9A82-D41F77175928}" type="slidenum">
              <a:rPr lang="en-US" altLang="en-US"/>
              <a:pPr/>
              <a:t>‹#›</a:t>
            </a:fld>
            <a:endParaRPr lang="en-US" altLang="en-US"/>
          </a:p>
        </p:txBody>
      </p:sp>
    </p:spTree>
    <p:extLst>
      <p:ext uri="{BB962C8B-B14F-4D97-AF65-F5344CB8AC3E}">
        <p14:creationId xmlns:p14="http://schemas.microsoft.com/office/powerpoint/2010/main" val="297162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D8C45C8-35C6-4A2F-8B5E-9634E4ED3EC7}" type="datetimeFigureOut">
              <a:rPr lang="en-US"/>
              <a:pPr>
                <a:defRPr/>
              </a:pPr>
              <a:t>8/10/2015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486CE80-B5A8-4979-9648-5EC7ADBDEE42}" type="slidenum">
              <a:rPr lang="en-US" altLang="en-US"/>
              <a:pPr/>
              <a:t>‹#›</a:t>
            </a:fld>
            <a:endParaRPr lang="en-US" altLang="en-US"/>
          </a:p>
        </p:txBody>
      </p:sp>
    </p:spTree>
    <p:extLst>
      <p:ext uri="{BB962C8B-B14F-4D97-AF65-F5344CB8AC3E}">
        <p14:creationId xmlns:p14="http://schemas.microsoft.com/office/powerpoint/2010/main" val="3243022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3EA0425C-15C2-4453-8B73-F0EF1E01372F}" type="datetimeFigureOut">
              <a:rPr lang="en-US"/>
              <a:pPr>
                <a:defRPr/>
              </a:pPr>
              <a:t>8/10/2015</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967E4E7A-04DA-4257-B6BE-6E64FBD67275}" type="slidenum">
              <a:rPr lang="en-US" altLang="en-US"/>
              <a:pPr/>
              <a:t>‹#›</a:t>
            </a:fld>
            <a:endParaRPr lang="en-US" altLang="en-US"/>
          </a:p>
        </p:txBody>
      </p:sp>
    </p:spTree>
    <p:extLst>
      <p:ext uri="{BB962C8B-B14F-4D97-AF65-F5344CB8AC3E}">
        <p14:creationId xmlns:p14="http://schemas.microsoft.com/office/powerpoint/2010/main" val="2425142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11D7521E-C1F5-43A7-B15E-A87B45CCBBED}" type="datetimeFigureOut">
              <a:rPr lang="en-US"/>
              <a:pPr>
                <a:defRPr/>
              </a:pPr>
              <a:t>8/10/2015</a:t>
            </a:fld>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fld id="{688B6EBB-93F6-4896-AC8C-0DB606B25242}" type="slidenum">
              <a:rPr lang="en-US" altLang="en-US"/>
              <a:pPr/>
              <a:t>‹#›</a:t>
            </a:fld>
            <a:endParaRPr lang="en-US" altLang="en-US"/>
          </a:p>
        </p:txBody>
      </p:sp>
    </p:spTree>
    <p:extLst>
      <p:ext uri="{BB962C8B-B14F-4D97-AF65-F5344CB8AC3E}">
        <p14:creationId xmlns:p14="http://schemas.microsoft.com/office/powerpoint/2010/main" val="3764377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02A7B2D7-1605-44A5-8062-1660663189F1}" type="datetimeFigureOut">
              <a:rPr lang="en-US"/>
              <a:pPr>
                <a:defRPr/>
              </a:pPr>
              <a:t>8/10/2015</a:t>
            </a:fld>
            <a:endParaRPr lang="en-US" dirty="0"/>
          </a:p>
        </p:txBody>
      </p:sp>
      <p:sp>
        <p:nvSpPr>
          <p:cNvPr id="8" name="Footer Placeholder 5"/>
          <p:cNvSpPr>
            <a:spLocks noGrp="1"/>
          </p:cNvSpPr>
          <p:nvPr>
            <p:ph type="ftr" sz="quarter" idx="11"/>
          </p:nvPr>
        </p:nvSpPr>
        <p:spPr>
          <a:xfrm>
            <a:off x="3035300" y="1169988"/>
            <a:ext cx="5194300" cy="201612"/>
          </a:xfrm>
        </p:spPr>
        <p:txBody>
          <a:bodyPr/>
          <a:lstStyle>
            <a:lvl1pPr>
              <a:defRPr dirty="0">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fld id="{8DB02C14-C707-4E36-B4F1-70DD7C9B3B1E}" type="slidenum">
              <a:rPr lang="en-US" altLang="en-US"/>
              <a:pPr/>
              <a:t>‹#›</a:t>
            </a:fld>
            <a:endParaRPr lang="en-US" altLang="en-US"/>
          </a:p>
        </p:txBody>
      </p:sp>
    </p:spTree>
    <p:extLst>
      <p:ext uri="{BB962C8B-B14F-4D97-AF65-F5344CB8AC3E}">
        <p14:creationId xmlns:p14="http://schemas.microsoft.com/office/powerpoint/2010/main" val="11243368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smtClean="0">
                <a:solidFill>
                  <a:schemeClr val="tx1">
                    <a:tint val="95000"/>
                  </a:schemeClr>
                </a:solidFill>
                <a:latin typeface="+mn-lt"/>
                <a:cs typeface="+mn-cs"/>
              </a:defRPr>
            </a:lvl1pPr>
            <a:extLst/>
          </a:lstStyle>
          <a:p>
            <a:pPr>
              <a:defRPr/>
            </a:pPr>
            <a:fld id="{046CB347-8D7C-4512-A184-AE03021847B7}" type="datetimeFigureOut">
              <a:rPr lang="en-US"/>
              <a:pPr>
                <a:defRPr/>
              </a:pPr>
              <a:t>8/10/2015</a:t>
            </a:fld>
            <a:endParaRPr lang="en-US" dirty="0"/>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dirty="0">
                <a:solidFill>
                  <a:schemeClr val="tx1">
                    <a:tint val="95000"/>
                  </a:schemeClr>
                </a:solidFill>
                <a:latin typeface="+mn-lt"/>
                <a:cs typeface="+mn-cs"/>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a:defRPr sz="1200">
                <a:solidFill>
                  <a:srgbClr val="FF3F3F"/>
                </a:solidFill>
              </a:defRPr>
            </a:lvl1pPr>
          </a:lstStyle>
          <a:p>
            <a:fld id="{B6AFB371-E127-4C0A-A3B4-DBE8C9AE22A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5" r:id="rId1"/>
    <p:sldLayoutId id="2147483690" r:id="rId2"/>
    <p:sldLayoutId id="2147483696" r:id="rId3"/>
    <p:sldLayoutId id="2147483691" r:id="rId4"/>
    <p:sldLayoutId id="2147483692" r:id="rId5"/>
    <p:sldLayoutId id="2147483693" r:id="rId6"/>
    <p:sldLayoutId id="2147483697" r:id="rId7"/>
    <p:sldLayoutId id="2147483698" r:id="rId8"/>
    <p:sldLayoutId id="2147483699" r:id="rId9"/>
    <p:sldLayoutId id="2147483694" r:id="rId10"/>
    <p:sldLayoutId id="2147483700" r:id="rId11"/>
  </p:sldLayoutIdLst>
  <p:txStyles>
    <p:titleStyle>
      <a:lvl1pPr algn="l" rtl="0" fontAlgn="base">
        <a:spcBef>
          <a:spcPct val="0"/>
        </a:spcBef>
        <a:spcAft>
          <a:spcPct val="0"/>
        </a:spcAft>
        <a:defRPr sz="4500" b="1" kern="1200">
          <a:solidFill>
            <a:srgbClr val="347FD8"/>
          </a:solidFill>
          <a:latin typeface="+mj-lt"/>
          <a:ea typeface="+mj-ea"/>
          <a:cs typeface="+mj-cs"/>
        </a:defRPr>
      </a:lvl1pPr>
      <a:lvl2pPr algn="l" rtl="0" fontAlgn="base">
        <a:spcBef>
          <a:spcPct val="0"/>
        </a:spcBef>
        <a:spcAft>
          <a:spcPct val="0"/>
        </a:spcAft>
        <a:defRPr sz="4500" b="1">
          <a:solidFill>
            <a:srgbClr val="347FD8"/>
          </a:solidFill>
          <a:latin typeface="Corbel" panose="020B0503020204020204" pitchFamily="34" charset="0"/>
        </a:defRPr>
      </a:lvl2pPr>
      <a:lvl3pPr algn="l" rtl="0" fontAlgn="base">
        <a:spcBef>
          <a:spcPct val="0"/>
        </a:spcBef>
        <a:spcAft>
          <a:spcPct val="0"/>
        </a:spcAft>
        <a:defRPr sz="4500" b="1">
          <a:solidFill>
            <a:srgbClr val="347FD8"/>
          </a:solidFill>
          <a:latin typeface="Corbel" panose="020B0503020204020204" pitchFamily="34" charset="0"/>
        </a:defRPr>
      </a:lvl3pPr>
      <a:lvl4pPr algn="l" rtl="0" fontAlgn="base">
        <a:spcBef>
          <a:spcPct val="0"/>
        </a:spcBef>
        <a:spcAft>
          <a:spcPct val="0"/>
        </a:spcAft>
        <a:defRPr sz="4500" b="1">
          <a:solidFill>
            <a:srgbClr val="347FD8"/>
          </a:solidFill>
          <a:latin typeface="Corbel" panose="020B0503020204020204" pitchFamily="34" charset="0"/>
        </a:defRPr>
      </a:lvl4pPr>
      <a:lvl5pPr algn="l" rtl="0" fontAlgn="base">
        <a:spcBef>
          <a:spcPct val="0"/>
        </a:spcBef>
        <a:spcAft>
          <a:spcPct val="0"/>
        </a:spcAft>
        <a:defRPr sz="4500" b="1">
          <a:solidFill>
            <a:srgbClr val="347FD8"/>
          </a:solidFill>
          <a:latin typeface="Corbel" panose="020B0503020204020204" pitchFamily="34" charset="0"/>
        </a:defRPr>
      </a:lvl5pPr>
      <a:lvl6pPr marL="457200" algn="l" rtl="0" fontAlgn="base">
        <a:spcBef>
          <a:spcPct val="0"/>
        </a:spcBef>
        <a:spcAft>
          <a:spcPct val="0"/>
        </a:spcAft>
        <a:defRPr sz="4500" b="1">
          <a:solidFill>
            <a:srgbClr val="347FD8"/>
          </a:solidFill>
          <a:latin typeface="Corbel" panose="020B0503020204020204" pitchFamily="34" charset="0"/>
        </a:defRPr>
      </a:lvl6pPr>
      <a:lvl7pPr marL="914400" algn="l" rtl="0" fontAlgn="base">
        <a:spcBef>
          <a:spcPct val="0"/>
        </a:spcBef>
        <a:spcAft>
          <a:spcPct val="0"/>
        </a:spcAft>
        <a:defRPr sz="4500" b="1">
          <a:solidFill>
            <a:srgbClr val="347FD8"/>
          </a:solidFill>
          <a:latin typeface="Corbel" panose="020B0503020204020204" pitchFamily="34" charset="0"/>
        </a:defRPr>
      </a:lvl7pPr>
      <a:lvl8pPr marL="1371600" algn="l" rtl="0" fontAlgn="base">
        <a:spcBef>
          <a:spcPct val="0"/>
        </a:spcBef>
        <a:spcAft>
          <a:spcPct val="0"/>
        </a:spcAft>
        <a:defRPr sz="4500" b="1">
          <a:solidFill>
            <a:srgbClr val="347FD8"/>
          </a:solidFill>
          <a:latin typeface="Corbel" panose="020B0503020204020204" pitchFamily="34" charset="0"/>
        </a:defRPr>
      </a:lvl8pPr>
      <a:lvl9pPr marL="1828800" algn="l" rtl="0" fontAlgn="base">
        <a:spcBef>
          <a:spcPct val="0"/>
        </a:spcBef>
        <a:spcAft>
          <a:spcPct val="0"/>
        </a:spcAft>
        <a:defRPr sz="4500" b="1">
          <a:solidFill>
            <a:srgbClr val="347FD8"/>
          </a:solidFill>
          <a:latin typeface="Corbel" panose="020B0503020204020204" pitchFamily="34" charset="0"/>
        </a:defRPr>
      </a:lvl9pPr>
      <a:extLst/>
    </p:titleStyle>
    <p:bodyStyle>
      <a:lvl1pPr marL="438150" indent="-319088" algn="l" rtl="0" fontAlgn="base">
        <a:spcBef>
          <a:spcPct val="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anose="05000000000000000000"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FFFFFF"/>
        </a:buClr>
        <a:buFont typeface="Arial" panose="020B0604020202020204" pitchFamily="34"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FF0000"/>
        </a:buClr>
        <a:buFont typeface="Arial" panose="020B0604020202020204" pitchFamily="34"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1F497D"/>
        </a:buClr>
        <a:buFont typeface="Wingdings 3" panose="05040102010807070707"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saweb.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doleta.gov/youth.services/pdf/STEM_Report_4%2007.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337" y="3404616"/>
            <a:ext cx="8077200" cy="1673352"/>
          </a:xfrm>
        </p:spPr>
        <p:txBody>
          <a:bodyPr/>
          <a:lstStyle/>
          <a:p>
            <a:pPr fontAlgn="auto">
              <a:spcAft>
                <a:spcPts val="0"/>
              </a:spcAft>
              <a:defRPr/>
            </a:pPr>
            <a:r>
              <a:rPr lang="en-US" dirty="0" smtClean="0">
                <a:solidFill>
                  <a:schemeClr val="accent1">
                    <a:satMod val="150000"/>
                  </a:schemeClr>
                </a:solidFill>
              </a:rPr>
              <a:t>TECHNOLOGY STUDENT ASSOCIATION</a:t>
            </a:r>
            <a:endParaRPr lang="en-US" dirty="0">
              <a:solidFill>
                <a:schemeClr val="accent1">
                  <a:satMod val="150000"/>
                </a:schemeClr>
              </a:solidFill>
            </a:endParaRPr>
          </a:p>
        </p:txBody>
      </p:sp>
      <p:sp>
        <p:nvSpPr>
          <p:cNvPr id="8195" name="Subtitle 2"/>
          <p:cNvSpPr>
            <a:spLocks noGrp="1"/>
          </p:cNvSpPr>
          <p:nvPr>
            <p:ph type="subTitle" idx="1"/>
          </p:nvPr>
        </p:nvSpPr>
        <p:spPr>
          <a:xfrm>
            <a:off x="228600" y="5257800"/>
            <a:ext cx="8001000" cy="1447800"/>
          </a:xfrm>
        </p:spPr>
        <p:txBody>
          <a:bodyPr/>
          <a:lstStyle/>
          <a:p>
            <a:r>
              <a:rPr lang="en-US" altLang="en-US" sz="3600" b="1" i="1" smtClean="0"/>
              <a:t>Learning to Live in a Technical World </a:t>
            </a:r>
            <a:endParaRPr lang="en-US" altLang="en-US" sz="3600" b="1" smtClean="0"/>
          </a:p>
          <a:p>
            <a:r>
              <a:rPr lang="en-US" altLang="en-US" sz="2400" b="1" smtClean="0"/>
              <a:t>How TSA prepares students for a </a:t>
            </a:r>
            <a:r>
              <a:rPr lang="en-US" altLang="en-US" sz="2400" b="1" i="1" smtClean="0"/>
              <a:t>smarter, more leadership-driven </a:t>
            </a:r>
            <a:r>
              <a:rPr lang="en-US" altLang="en-US" sz="2400" b="1" smtClean="0"/>
              <a:t>workforce</a:t>
            </a:r>
            <a:endParaRPr lang="en-US" altLang="en-US" b="1" smtClean="0"/>
          </a:p>
        </p:txBody>
      </p:sp>
      <p:sp>
        <p:nvSpPr>
          <p:cNvPr id="8196" name="Subtitle 2"/>
          <p:cNvSpPr txBox="1">
            <a:spLocks/>
          </p:cNvSpPr>
          <p:nvPr/>
        </p:nvSpPr>
        <p:spPr bwMode="auto">
          <a:xfrm>
            <a:off x="0" y="1924050"/>
            <a:ext cx="8077200"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8872" tIns="0" rIns="45720" bIns="0" anchor="b"/>
          <a:lstStyle>
            <a:lvl1pPr>
              <a:buClr>
                <a:schemeClr val="accent1"/>
              </a:buClr>
              <a:buSzPct val="80000"/>
              <a:buFont typeface="Wingdings 2" panose="05020102010507070707" pitchFamily="18" charset="2"/>
              <a:buChar char=""/>
              <a:defRPr sz="3200">
                <a:solidFill>
                  <a:schemeClr val="tx1"/>
                </a:solidFill>
                <a:latin typeface="Corbel" panose="020B0503020204020204" pitchFamily="34" charset="0"/>
              </a:defRPr>
            </a:lvl1pPr>
            <a:lvl2pPr>
              <a:spcBef>
                <a:spcPct val="20000"/>
              </a:spcBef>
              <a:buClr>
                <a:schemeClr val="accent2"/>
              </a:buClr>
              <a:buSzPct val="90000"/>
              <a:buFont typeface="Wingdings" panose="05000000000000000000" pitchFamily="2" charset="2"/>
              <a:buChar char=""/>
              <a:defRPr sz="2800">
                <a:solidFill>
                  <a:schemeClr val="tx1"/>
                </a:solidFill>
                <a:latin typeface="Corbel" panose="020B0503020204020204" pitchFamily="34" charset="0"/>
              </a:defRPr>
            </a:lvl2pPr>
            <a:lvl3pPr>
              <a:spcBef>
                <a:spcPct val="20000"/>
              </a:spcBef>
              <a:buClr>
                <a:srgbClr val="FFFFFF"/>
              </a:buClr>
              <a:buFont typeface="Arial" panose="020B0604020202020204" pitchFamily="34" charset="0"/>
              <a:buChar char="▪"/>
              <a:defRPr sz="2400">
                <a:solidFill>
                  <a:schemeClr val="tx1"/>
                </a:solidFill>
                <a:latin typeface="Corbel" panose="020B0503020204020204" pitchFamily="34" charset="0"/>
              </a:defRPr>
            </a:lvl3pPr>
            <a:lvl4pPr>
              <a:spcBef>
                <a:spcPct val="20000"/>
              </a:spcBef>
              <a:buClr>
                <a:srgbClr val="FF0000"/>
              </a:buClr>
              <a:buFont typeface="Arial" panose="020B0604020202020204" pitchFamily="34" charset="0"/>
              <a:buChar char="▪"/>
              <a:defRPr sz="2000">
                <a:solidFill>
                  <a:schemeClr val="tx1"/>
                </a:solidFill>
                <a:latin typeface="Corbel" panose="020B0503020204020204" pitchFamily="34" charset="0"/>
              </a:defRPr>
            </a:lvl4pPr>
            <a:lvl5pPr>
              <a:spcBef>
                <a:spcPct val="20000"/>
              </a:spcBef>
              <a:buClr>
                <a:srgbClr val="1F497D"/>
              </a:buClr>
              <a:buFont typeface="Wingdings 3" panose="05040102010807070707" pitchFamily="18" charset="2"/>
              <a:buChar char=""/>
              <a:defRPr sz="2000">
                <a:solidFill>
                  <a:schemeClr val="tx1"/>
                </a:solidFill>
                <a:latin typeface="Corbel" panose="020B0503020204020204" pitchFamily="34" charset="0"/>
              </a:defRPr>
            </a:lvl5pPr>
            <a:lvl6pPr fontAlgn="base">
              <a:spcBef>
                <a:spcPct val="20000"/>
              </a:spcBef>
              <a:spcAft>
                <a:spcPct val="0"/>
              </a:spcAft>
              <a:buClr>
                <a:srgbClr val="1F497D"/>
              </a:buClr>
              <a:buFont typeface="Wingdings 3" panose="05040102010807070707" pitchFamily="18" charset="2"/>
              <a:buChar char=""/>
              <a:defRPr sz="2000">
                <a:solidFill>
                  <a:schemeClr val="tx1"/>
                </a:solidFill>
                <a:latin typeface="Corbel" panose="020B0503020204020204" pitchFamily="34" charset="0"/>
              </a:defRPr>
            </a:lvl6pPr>
            <a:lvl7pPr fontAlgn="base">
              <a:spcBef>
                <a:spcPct val="20000"/>
              </a:spcBef>
              <a:spcAft>
                <a:spcPct val="0"/>
              </a:spcAft>
              <a:buClr>
                <a:srgbClr val="1F497D"/>
              </a:buClr>
              <a:buFont typeface="Wingdings 3" panose="05040102010807070707" pitchFamily="18" charset="2"/>
              <a:buChar char=""/>
              <a:defRPr sz="2000">
                <a:solidFill>
                  <a:schemeClr val="tx1"/>
                </a:solidFill>
                <a:latin typeface="Corbel" panose="020B0503020204020204" pitchFamily="34" charset="0"/>
              </a:defRPr>
            </a:lvl7pPr>
            <a:lvl8pPr fontAlgn="base">
              <a:spcBef>
                <a:spcPct val="20000"/>
              </a:spcBef>
              <a:spcAft>
                <a:spcPct val="0"/>
              </a:spcAft>
              <a:buClr>
                <a:srgbClr val="1F497D"/>
              </a:buClr>
              <a:buFont typeface="Wingdings 3" panose="05040102010807070707" pitchFamily="18" charset="2"/>
              <a:buChar char=""/>
              <a:defRPr sz="2000">
                <a:solidFill>
                  <a:schemeClr val="tx1"/>
                </a:solidFill>
                <a:latin typeface="Corbel" panose="020B0503020204020204" pitchFamily="34" charset="0"/>
              </a:defRPr>
            </a:lvl8pPr>
            <a:lvl9pPr fontAlgn="base">
              <a:spcBef>
                <a:spcPct val="20000"/>
              </a:spcBef>
              <a:spcAft>
                <a:spcPct val="0"/>
              </a:spcAft>
              <a:buClr>
                <a:srgbClr val="1F497D"/>
              </a:buClr>
              <a:buFont typeface="Wingdings 3" panose="05040102010807070707" pitchFamily="18" charset="2"/>
              <a:buChar char=""/>
              <a:defRPr sz="2000">
                <a:solidFill>
                  <a:schemeClr val="tx1"/>
                </a:solidFill>
                <a:latin typeface="Corbel" panose="020B0503020204020204" pitchFamily="34" charset="0"/>
              </a:defRPr>
            </a:lvl9pPr>
          </a:lstStyle>
          <a:p>
            <a:pPr>
              <a:buFont typeface="Wingdings 2" panose="05020102010507070707" pitchFamily="18" charset="2"/>
              <a:buNone/>
            </a:pPr>
            <a:endParaRPr lang="en-US" altLang="en-US" sz="2000" b="1">
              <a:solidFill>
                <a:srgbClr val="FF0000"/>
              </a:solidFill>
            </a:endParaRPr>
          </a:p>
        </p:txBody>
      </p:sp>
      <p:pic>
        <p:nvPicPr>
          <p:cNvPr id="8197" name="Picture 4" descr="http://www.rolandschools.org/rtsa/cyber2/Webpage/TSA_LOGO_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9050"/>
            <a:ext cx="38957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lstStyle/>
          <a:p>
            <a:pPr fontAlgn="auto">
              <a:spcAft>
                <a:spcPts val="0"/>
              </a:spcAft>
              <a:defRPr/>
            </a:pPr>
            <a:r>
              <a:rPr lang="en-US" sz="3600" dirty="0" smtClean="0">
                <a:solidFill>
                  <a:schemeClr val="accent1">
                    <a:satMod val="150000"/>
                  </a:schemeClr>
                </a:solidFill>
              </a:rPr>
              <a:t>Engineering/ Computer Science Contests </a:t>
            </a:r>
            <a:endParaRPr lang="en-US" sz="3600" dirty="0">
              <a:solidFill>
                <a:schemeClr val="accent1">
                  <a:satMod val="150000"/>
                </a:schemeClr>
              </a:solidFill>
            </a:endParaRPr>
          </a:p>
        </p:txBody>
      </p:sp>
      <p:sp>
        <p:nvSpPr>
          <p:cNvPr id="3" name="Content Placeholder 2"/>
          <p:cNvSpPr>
            <a:spLocks noGrp="1"/>
          </p:cNvSpPr>
          <p:nvPr>
            <p:ph idx="1"/>
          </p:nvPr>
        </p:nvSpPr>
        <p:spPr/>
        <p:txBody>
          <a:bodyPr rtlCol="0">
            <a:normAutofit fontScale="62500" lnSpcReduction="20000"/>
          </a:bodyPr>
          <a:lstStyle/>
          <a:p>
            <a:pPr marL="438912" indent="-320040" fontAlgn="auto">
              <a:spcBef>
                <a:spcPts val="0"/>
              </a:spcBef>
              <a:spcAft>
                <a:spcPts val="0"/>
              </a:spcAft>
              <a:buFont typeface="Wingdings 2"/>
              <a:buChar char=""/>
              <a:defRPr/>
            </a:pPr>
            <a:r>
              <a:rPr lang="en-US" sz="4200" dirty="0" smtClean="0"/>
              <a:t>Animatronics</a:t>
            </a:r>
          </a:p>
          <a:p>
            <a:pPr marL="438912" indent="-320040" fontAlgn="auto">
              <a:spcBef>
                <a:spcPts val="0"/>
              </a:spcBef>
              <a:spcAft>
                <a:spcPts val="0"/>
              </a:spcAft>
              <a:buFont typeface="Wingdings 2"/>
              <a:buChar char=""/>
              <a:defRPr/>
            </a:pPr>
            <a:r>
              <a:rPr lang="en-US" sz="4200" dirty="0" smtClean="0"/>
              <a:t>Architectural Renovation</a:t>
            </a:r>
          </a:p>
          <a:p>
            <a:pPr marL="438912" indent="-320040" fontAlgn="auto">
              <a:spcBef>
                <a:spcPts val="0"/>
              </a:spcBef>
              <a:spcAft>
                <a:spcPts val="0"/>
              </a:spcAft>
              <a:buFont typeface="Wingdings 2"/>
              <a:buChar char=""/>
              <a:defRPr/>
            </a:pPr>
            <a:r>
              <a:rPr lang="en-US" sz="4200" dirty="0" smtClean="0"/>
              <a:t>Computer Aided Design (Architecture and Engineering)</a:t>
            </a:r>
          </a:p>
          <a:p>
            <a:pPr marL="438912" indent="-320040" fontAlgn="auto">
              <a:spcBef>
                <a:spcPts val="0"/>
              </a:spcBef>
              <a:spcAft>
                <a:spcPts val="0"/>
              </a:spcAft>
              <a:buFont typeface="Wingdings 2"/>
              <a:buChar char=""/>
              <a:defRPr/>
            </a:pPr>
            <a:r>
              <a:rPr lang="en-US" sz="4200" dirty="0" smtClean="0"/>
              <a:t>Computer Numerical Control Production</a:t>
            </a:r>
          </a:p>
          <a:p>
            <a:pPr marL="438912" indent="-320040" fontAlgn="auto">
              <a:spcBef>
                <a:spcPts val="0"/>
              </a:spcBef>
              <a:spcAft>
                <a:spcPts val="0"/>
              </a:spcAft>
              <a:buFont typeface="Wingdings 2"/>
              <a:buChar char=""/>
              <a:defRPr/>
            </a:pPr>
            <a:r>
              <a:rPr lang="en-US" sz="4200" dirty="0" smtClean="0"/>
              <a:t>Dragster Design</a:t>
            </a:r>
          </a:p>
          <a:p>
            <a:pPr marL="438912" indent="-320040" fontAlgn="auto">
              <a:spcBef>
                <a:spcPts val="0"/>
              </a:spcBef>
              <a:spcAft>
                <a:spcPts val="0"/>
              </a:spcAft>
              <a:buFont typeface="Wingdings 2"/>
              <a:buChar char=""/>
              <a:defRPr/>
            </a:pPr>
            <a:r>
              <a:rPr lang="en-US" sz="4200" dirty="0" smtClean="0"/>
              <a:t>Engineering Design</a:t>
            </a:r>
          </a:p>
          <a:p>
            <a:pPr marL="438912" indent="-320040" fontAlgn="auto">
              <a:spcBef>
                <a:spcPts val="0"/>
              </a:spcBef>
              <a:spcAft>
                <a:spcPts val="0"/>
              </a:spcAft>
              <a:buFont typeface="Wingdings 2"/>
              <a:buChar char=""/>
              <a:defRPr/>
            </a:pPr>
            <a:r>
              <a:rPr lang="en-US" sz="4200" dirty="0" smtClean="0"/>
              <a:t>Flight Endurance</a:t>
            </a:r>
          </a:p>
          <a:p>
            <a:pPr marL="438912" indent="-320040" fontAlgn="auto">
              <a:spcBef>
                <a:spcPts val="0"/>
              </a:spcBef>
              <a:spcAft>
                <a:spcPts val="0"/>
              </a:spcAft>
              <a:buFont typeface="Wingdings 2"/>
              <a:buChar char=""/>
              <a:defRPr/>
            </a:pPr>
            <a:r>
              <a:rPr lang="en-US" sz="4200" dirty="0"/>
              <a:t>Manufacturing Prototype</a:t>
            </a:r>
          </a:p>
          <a:p>
            <a:pPr marL="438912" indent="-320040" fontAlgn="auto">
              <a:spcBef>
                <a:spcPts val="0"/>
              </a:spcBef>
              <a:spcAft>
                <a:spcPts val="0"/>
              </a:spcAft>
              <a:buFont typeface="Wingdings 2"/>
              <a:buChar char=""/>
              <a:defRPr/>
            </a:pPr>
            <a:r>
              <a:rPr lang="en-US" sz="4200" dirty="0" smtClean="0"/>
              <a:t>Open Source Software Development</a:t>
            </a:r>
          </a:p>
          <a:p>
            <a:pPr marL="438912" indent="-320040" fontAlgn="auto">
              <a:spcBef>
                <a:spcPts val="0"/>
              </a:spcBef>
              <a:spcAft>
                <a:spcPts val="0"/>
              </a:spcAft>
              <a:buFont typeface="Wingdings 2"/>
              <a:buChar char=""/>
              <a:defRPr/>
            </a:pPr>
            <a:r>
              <a:rPr lang="en-US" sz="4200" dirty="0" smtClean="0"/>
              <a:t>Structural Engineering</a:t>
            </a:r>
          </a:p>
          <a:p>
            <a:pPr marL="438912" indent="-320040" fontAlgn="auto">
              <a:spcBef>
                <a:spcPts val="0"/>
              </a:spcBef>
              <a:spcAft>
                <a:spcPts val="0"/>
              </a:spcAft>
              <a:buFont typeface="Wingdings 2"/>
              <a:buChar char=""/>
              <a:defRPr/>
            </a:pPr>
            <a:r>
              <a:rPr lang="en-US" sz="4200" dirty="0" smtClean="0"/>
              <a:t>System Control Technology</a:t>
            </a:r>
          </a:p>
          <a:p>
            <a:pPr marL="438912" indent="-320040" fontAlgn="auto">
              <a:spcBef>
                <a:spcPts val="0"/>
              </a:spcBef>
              <a:spcAft>
                <a:spcPts val="0"/>
              </a:spcAft>
              <a:buFont typeface="Wingdings 2"/>
              <a:buChar char=""/>
              <a:defRPr/>
            </a:pPr>
            <a:r>
              <a:rPr lang="en-US" sz="4200" dirty="0"/>
              <a:t>Video Game Design</a:t>
            </a:r>
          </a:p>
          <a:p>
            <a:pPr marL="438912" indent="-320040" fontAlgn="auto">
              <a:spcBef>
                <a:spcPts val="0"/>
              </a:spcBef>
              <a:spcAft>
                <a:spcPts val="0"/>
              </a:spcAft>
              <a:buFont typeface="Wingdings 2"/>
              <a:buChar char=""/>
              <a:defRPr/>
            </a:pPr>
            <a:r>
              <a:rPr lang="en-US" sz="4200" dirty="0" smtClean="0"/>
              <a:t>Web Design</a:t>
            </a:r>
          </a:p>
          <a:p>
            <a:pPr marL="438912" indent="-320040" fontAlgn="auto">
              <a:spcBef>
                <a:spcPts val="0"/>
              </a:spcBef>
              <a:spcAft>
                <a:spcPts val="0"/>
              </a:spcAft>
              <a:buFont typeface="Wingdings 2"/>
              <a:buChar char=""/>
              <a:defRPr/>
            </a:pPr>
            <a:endParaRPr lang="en-US" dirty="0"/>
          </a:p>
        </p:txBody>
      </p:sp>
      <p:pic>
        <p:nvPicPr>
          <p:cNvPr id="174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7200" y="3505200"/>
            <a:ext cx="144938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5448"/>
            <a:ext cx="8610600" cy="1252728"/>
          </a:xfrm>
        </p:spPr>
        <p:txBody>
          <a:bodyPr/>
          <a:lstStyle/>
          <a:p>
            <a:pPr fontAlgn="auto">
              <a:spcAft>
                <a:spcPts val="0"/>
              </a:spcAft>
              <a:defRPr/>
            </a:pPr>
            <a:r>
              <a:rPr lang="en-US" sz="3800" dirty="0" smtClean="0">
                <a:solidFill>
                  <a:schemeClr val="accent1">
                    <a:satMod val="150000"/>
                  </a:schemeClr>
                </a:solidFill>
              </a:rPr>
              <a:t>Business/Marketing/Leadership Contests</a:t>
            </a:r>
            <a:endParaRPr lang="en-US" sz="3800" dirty="0">
              <a:solidFill>
                <a:schemeClr val="accent1">
                  <a:satMod val="150000"/>
                </a:schemeClr>
              </a:solidFill>
            </a:endParaRPr>
          </a:p>
        </p:txBody>
      </p:sp>
      <p:sp>
        <p:nvSpPr>
          <p:cNvPr id="3" name="Content Placeholder 2"/>
          <p:cNvSpPr>
            <a:spLocks noGrp="1"/>
          </p:cNvSpPr>
          <p:nvPr>
            <p:ph idx="1"/>
          </p:nvPr>
        </p:nvSpPr>
        <p:spPr/>
        <p:txBody>
          <a:bodyPr rtlCol="0">
            <a:normAutofit lnSpcReduction="10000"/>
          </a:bodyPr>
          <a:lstStyle/>
          <a:p>
            <a:pPr marL="438912" indent="-320040" fontAlgn="auto">
              <a:spcBef>
                <a:spcPts val="0"/>
              </a:spcBef>
              <a:spcAft>
                <a:spcPts val="0"/>
              </a:spcAft>
              <a:buFont typeface="Wingdings 2"/>
              <a:buChar char=""/>
              <a:defRPr/>
            </a:pPr>
            <a:r>
              <a:rPr lang="en-US" dirty="0"/>
              <a:t>Career Preparation</a:t>
            </a:r>
          </a:p>
          <a:p>
            <a:pPr marL="438912" indent="-320040" fontAlgn="auto">
              <a:spcBef>
                <a:spcPts val="0"/>
              </a:spcBef>
              <a:spcAft>
                <a:spcPts val="0"/>
              </a:spcAft>
              <a:buFont typeface="Wingdings 2"/>
              <a:buChar char=""/>
              <a:defRPr/>
            </a:pPr>
            <a:r>
              <a:rPr lang="en-US" dirty="0" smtClean="0"/>
              <a:t>Chapter </a:t>
            </a:r>
            <a:r>
              <a:rPr lang="en-US" dirty="0"/>
              <a:t>Team</a:t>
            </a:r>
          </a:p>
          <a:p>
            <a:pPr marL="438912" indent="-320040" fontAlgn="auto">
              <a:spcBef>
                <a:spcPts val="0"/>
              </a:spcBef>
              <a:spcAft>
                <a:spcPts val="0"/>
              </a:spcAft>
              <a:buFont typeface="Wingdings 2"/>
              <a:buChar char=""/>
              <a:defRPr/>
            </a:pPr>
            <a:r>
              <a:rPr lang="en-US" dirty="0"/>
              <a:t>Communication Challenge</a:t>
            </a:r>
          </a:p>
          <a:p>
            <a:pPr marL="438912" indent="-320040" fontAlgn="auto">
              <a:spcBef>
                <a:spcPts val="0"/>
              </a:spcBef>
              <a:spcAft>
                <a:spcPts val="0"/>
              </a:spcAft>
              <a:buFont typeface="Wingdings 2"/>
              <a:buChar char=""/>
              <a:defRPr/>
            </a:pPr>
            <a:r>
              <a:rPr lang="en-US" dirty="0" smtClean="0"/>
              <a:t>Debating </a:t>
            </a:r>
            <a:r>
              <a:rPr lang="en-US" dirty="0"/>
              <a:t>Technological Issues</a:t>
            </a:r>
          </a:p>
          <a:p>
            <a:pPr marL="438912" indent="-320040" fontAlgn="auto">
              <a:spcBef>
                <a:spcPts val="0"/>
              </a:spcBef>
              <a:spcAft>
                <a:spcPts val="0"/>
              </a:spcAft>
              <a:buFont typeface="Wingdings 2"/>
              <a:buChar char=""/>
              <a:defRPr/>
            </a:pPr>
            <a:r>
              <a:rPr lang="en-US" dirty="0" smtClean="0"/>
              <a:t>Desktop Publishing</a:t>
            </a:r>
          </a:p>
          <a:p>
            <a:pPr marL="438912" indent="-320040" fontAlgn="auto">
              <a:spcBef>
                <a:spcPts val="0"/>
              </a:spcBef>
              <a:spcAft>
                <a:spcPts val="0"/>
              </a:spcAft>
              <a:buFont typeface="Wingdings 2"/>
              <a:buChar char=""/>
              <a:defRPr/>
            </a:pPr>
            <a:r>
              <a:rPr lang="en-US" dirty="0"/>
              <a:t>Digital Video Production</a:t>
            </a:r>
          </a:p>
          <a:p>
            <a:pPr marL="438912" indent="-320040" fontAlgn="auto">
              <a:spcBef>
                <a:spcPts val="0"/>
              </a:spcBef>
              <a:spcAft>
                <a:spcPts val="0"/>
              </a:spcAft>
              <a:buFont typeface="Wingdings 2"/>
              <a:buChar char=""/>
              <a:defRPr/>
            </a:pPr>
            <a:r>
              <a:rPr lang="en-US" dirty="0" smtClean="0"/>
              <a:t>Essays on Technology</a:t>
            </a:r>
          </a:p>
          <a:p>
            <a:pPr marL="438912" indent="-320040" fontAlgn="auto">
              <a:spcBef>
                <a:spcPts val="0"/>
              </a:spcBef>
              <a:spcAft>
                <a:spcPts val="0"/>
              </a:spcAft>
              <a:buFont typeface="Wingdings 2"/>
              <a:buChar char=""/>
              <a:defRPr/>
            </a:pPr>
            <a:r>
              <a:rPr lang="en-US" dirty="0"/>
              <a:t>Extemporaneous Speech</a:t>
            </a:r>
          </a:p>
          <a:p>
            <a:pPr marL="438912" indent="-320040" fontAlgn="auto">
              <a:spcBef>
                <a:spcPts val="0"/>
              </a:spcBef>
              <a:spcAft>
                <a:spcPts val="0"/>
              </a:spcAft>
              <a:buFont typeface="Wingdings 2"/>
              <a:buChar char=""/>
              <a:defRPr/>
            </a:pPr>
            <a:r>
              <a:rPr lang="en-US" dirty="0"/>
              <a:t>Fashion Design</a:t>
            </a:r>
          </a:p>
          <a:p>
            <a:pPr marL="438912" indent="-320040" fontAlgn="auto">
              <a:spcBef>
                <a:spcPts val="0"/>
              </a:spcBef>
              <a:spcAft>
                <a:spcPts val="0"/>
              </a:spcAft>
              <a:buFont typeface="Wingdings 2"/>
              <a:buChar char=""/>
              <a:defRPr/>
            </a:pPr>
            <a:r>
              <a:rPr lang="en-US" dirty="0" smtClean="0"/>
              <a:t>Future Technology Teacher</a:t>
            </a:r>
          </a:p>
        </p:txBody>
      </p:sp>
      <p:pic>
        <p:nvPicPr>
          <p:cNvPr id="1843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7200" y="3505200"/>
            <a:ext cx="144938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solidFill>
                  <a:schemeClr val="accent1">
                    <a:satMod val="150000"/>
                  </a:schemeClr>
                </a:solidFill>
              </a:rPr>
              <a:t>TSA and the WORKFORCE</a:t>
            </a:r>
            <a:endParaRPr lang="en-US" dirty="0">
              <a:solidFill>
                <a:schemeClr val="accent1">
                  <a:satMod val="150000"/>
                </a:schemeClr>
              </a:solidFill>
            </a:endParaRPr>
          </a:p>
        </p:txBody>
      </p:sp>
      <p:sp>
        <p:nvSpPr>
          <p:cNvPr id="3" name="Content Placeholder 2"/>
          <p:cNvSpPr>
            <a:spLocks noGrp="1"/>
          </p:cNvSpPr>
          <p:nvPr>
            <p:ph idx="1"/>
          </p:nvPr>
        </p:nvSpPr>
        <p:spPr>
          <a:xfrm>
            <a:off x="3505200" y="1600200"/>
            <a:ext cx="5410200" cy="4449763"/>
          </a:xfrm>
        </p:spPr>
        <p:txBody>
          <a:bodyPr rtlCol="0">
            <a:normAutofit fontScale="85000" lnSpcReduction="20000"/>
          </a:bodyPr>
          <a:lstStyle/>
          <a:p>
            <a:pPr marL="118872" indent="0" fontAlgn="auto">
              <a:spcBef>
                <a:spcPts val="0"/>
              </a:spcBef>
              <a:spcAft>
                <a:spcPts val="0"/>
              </a:spcAft>
              <a:buFont typeface="Wingdings 2"/>
              <a:buNone/>
              <a:defRPr/>
            </a:pPr>
            <a:r>
              <a:rPr lang="en-US" dirty="0" smtClean="0"/>
              <a:t>Ultimately, TSA is building the workforce that employers and educational institutions want. </a:t>
            </a:r>
          </a:p>
          <a:p>
            <a:pPr marL="118872" indent="0" fontAlgn="auto">
              <a:spcBef>
                <a:spcPts val="0"/>
              </a:spcBef>
              <a:spcAft>
                <a:spcPts val="0"/>
              </a:spcAft>
              <a:buFont typeface="Wingdings 2"/>
              <a:buNone/>
              <a:defRPr/>
            </a:pPr>
            <a:endParaRPr lang="en-US" dirty="0" smtClean="0"/>
          </a:p>
          <a:p>
            <a:pPr marL="118872" indent="0" fontAlgn="auto">
              <a:spcBef>
                <a:spcPts val="0"/>
              </a:spcBef>
              <a:spcAft>
                <a:spcPts val="0"/>
              </a:spcAft>
              <a:buFont typeface="Wingdings 2"/>
              <a:buNone/>
              <a:defRPr/>
            </a:pPr>
            <a:r>
              <a:rPr lang="en-US" dirty="0" smtClean="0"/>
              <a:t>TSA members have:</a:t>
            </a:r>
          </a:p>
          <a:p>
            <a:pPr marL="438912" indent="-320040" fontAlgn="auto">
              <a:spcBef>
                <a:spcPts val="0"/>
              </a:spcBef>
              <a:spcAft>
                <a:spcPts val="0"/>
              </a:spcAft>
              <a:buFont typeface="Wingdings 2"/>
              <a:buChar char=""/>
              <a:defRPr/>
            </a:pPr>
            <a:r>
              <a:rPr lang="en-US" dirty="0" smtClean="0"/>
              <a:t>Strong technical knowledge base of respective industry practices</a:t>
            </a:r>
          </a:p>
          <a:p>
            <a:pPr marL="438912" indent="-320040" fontAlgn="auto">
              <a:spcBef>
                <a:spcPts val="0"/>
              </a:spcBef>
              <a:spcAft>
                <a:spcPts val="0"/>
              </a:spcAft>
              <a:buFont typeface="Wingdings 2"/>
              <a:buChar char=""/>
              <a:defRPr/>
            </a:pPr>
            <a:r>
              <a:rPr lang="en-US" dirty="0" smtClean="0"/>
              <a:t>Leadership and other “soft skills”</a:t>
            </a:r>
          </a:p>
          <a:p>
            <a:pPr marL="438912" indent="-320040" fontAlgn="auto">
              <a:spcBef>
                <a:spcPts val="0"/>
              </a:spcBef>
              <a:spcAft>
                <a:spcPts val="0"/>
              </a:spcAft>
              <a:buFont typeface="Wingdings 2"/>
              <a:buChar char=""/>
              <a:defRPr/>
            </a:pPr>
            <a:r>
              <a:rPr lang="en-US" dirty="0" smtClean="0"/>
              <a:t>A strong support network across the nation</a:t>
            </a:r>
          </a:p>
          <a:p>
            <a:pPr marL="438912" indent="-320040" fontAlgn="auto">
              <a:spcBef>
                <a:spcPts val="0"/>
              </a:spcBef>
              <a:spcAft>
                <a:spcPts val="0"/>
              </a:spcAft>
              <a:buFont typeface="Wingdings 2"/>
              <a:buChar char=""/>
              <a:defRPr/>
            </a:pPr>
            <a:r>
              <a:rPr lang="en-US" dirty="0" smtClean="0"/>
              <a:t>Real-world knowledge of theoretical and practical concepts – in action.</a:t>
            </a:r>
            <a:endParaRPr lang="en-US" dirty="0"/>
          </a:p>
        </p:txBody>
      </p:sp>
      <p:sp>
        <p:nvSpPr>
          <p:cNvPr id="19460" name="TextBox 3"/>
          <p:cNvSpPr txBox="1">
            <a:spLocks noChangeArrowheads="1"/>
          </p:cNvSpPr>
          <p:nvPr/>
        </p:nvSpPr>
        <p:spPr bwMode="auto">
          <a:xfrm>
            <a:off x="433388" y="5211763"/>
            <a:ext cx="2743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pPr algn="ctr"/>
            <a:r>
              <a:rPr lang="en-US" altLang="en-US" b="1">
                <a:solidFill>
                  <a:schemeClr val="tx2"/>
                </a:solidFill>
              </a:rPr>
              <a:t>TSA’s website is </a:t>
            </a:r>
            <a:r>
              <a:rPr lang="en-US" altLang="en-US" b="1">
                <a:solidFill>
                  <a:schemeClr val="tx2"/>
                </a:solidFill>
                <a:hlinkClick r:id="rId3"/>
              </a:rPr>
              <a:t>www.tsaweb.org</a:t>
            </a:r>
            <a:r>
              <a:rPr lang="en-US" altLang="en-US" b="1">
                <a:solidFill>
                  <a:schemeClr val="tx2"/>
                </a:solidFill>
              </a:rPr>
              <a:t>. Check the link out for more information.</a:t>
            </a:r>
          </a:p>
        </p:txBody>
      </p:sp>
      <p:pic>
        <p:nvPicPr>
          <p:cNvPr id="19461" name="Picture 2" descr="http://info.viryanet.com/Portals/173442/images/mobile-workforce-management-solution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088" y="1676400"/>
            <a:ext cx="29845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5300" y="1752600"/>
            <a:ext cx="8231226" cy="954107"/>
          </a:xfrm>
          <a:prstGeom prst="rect">
            <a:avLst/>
          </a:prstGeom>
          <a:noFill/>
        </p:spPr>
        <p:txBody>
          <a:bodyPr>
            <a:spAutoFit/>
          </a:bodyPr>
          <a:lstStyle/>
          <a:p>
            <a:pPr algn="ctr" fontAlgn="auto">
              <a:spcBef>
                <a:spcPts val="0"/>
              </a:spcBef>
              <a:spcAft>
                <a:spcPts val="0"/>
              </a:spcAft>
              <a:defRPr/>
            </a:pPr>
            <a:r>
              <a:rPr lang="en-US" sz="2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n-lt"/>
                <a:cs typeface="+mn-cs"/>
              </a:rPr>
              <a:t>Come to our state conference on </a:t>
            </a:r>
          </a:p>
          <a:p>
            <a:pPr algn="ctr" fontAlgn="auto">
              <a:spcBef>
                <a:spcPts val="0"/>
              </a:spcBef>
              <a:spcAft>
                <a:spcPts val="0"/>
              </a:spcAft>
              <a:defRPr/>
            </a:pPr>
            <a:r>
              <a:rPr lang="en-US" sz="2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n-lt"/>
                <a:cs typeface="+mn-cs"/>
              </a:rPr>
              <a:t>MONTH, DAY, YEAR! </a:t>
            </a:r>
            <a:endParaRPr lang="en-US" sz="28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n-lt"/>
              <a:cs typeface="+mn-cs"/>
            </a:endParaRPr>
          </a:p>
        </p:txBody>
      </p:sp>
      <p:sp>
        <p:nvSpPr>
          <p:cNvPr id="5" name="Rectangle 4"/>
          <p:cNvSpPr/>
          <p:nvPr/>
        </p:nvSpPr>
        <p:spPr>
          <a:xfrm>
            <a:off x="685800" y="228600"/>
            <a:ext cx="7850226" cy="923330"/>
          </a:xfrm>
          <a:prstGeom prst="rect">
            <a:avLst/>
          </a:prstGeom>
          <a:noFill/>
        </p:spPr>
        <p:txBody>
          <a:bodyPr wrap="none">
            <a:spAutoFit/>
          </a:bodyPr>
          <a:lstStyle/>
          <a:p>
            <a:pPr algn="ctr" fontAlgn="auto">
              <a:spcBef>
                <a:spcPts val="0"/>
              </a:spcBef>
              <a:spcAft>
                <a:spcPts val="0"/>
              </a:spcAft>
              <a:defRPr/>
            </a:pPr>
            <a:r>
              <a:rPr lang="en-US"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n-lt"/>
                <a:cs typeface="+mn-cs"/>
              </a:rPr>
              <a:t>Thank you for your time.</a:t>
            </a:r>
            <a:endParaRPr lang="en-US" sz="54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n-lt"/>
              <a:cs typeface="+mn-cs"/>
            </a:endParaRPr>
          </a:p>
        </p:txBody>
      </p:sp>
      <p:sp>
        <p:nvSpPr>
          <p:cNvPr id="6" name="Rectangle 5"/>
          <p:cNvSpPr/>
          <p:nvPr/>
        </p:nvSpPr>
        <p:spPr>
          <a:xfrm>
            <a:off x="685800" y="2895600"/>
            <a:ext cx="3124200" cy="3352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Insert state TSA Logo here. Beneath, put all the names of the officers of your state delegation.</a:t>
            </a:r>
            <a:endParaRPr lang="en-US" dirty="0"/>
          </a:p>
        </p:txBody>
      </p:sp>
      <p:sp>
        <p:nvSpPr>
          <p:cNvPr id="7" name="Rectangle 6"/>
          <p:cNvSpPr/>
          <p:nvPr/>
        </p:nvSpPr>
        <p:spPr>
          <a:xfrm>
            <a:off x="5411788" y="2919413"/>
            <a:ext cx="3124200" cy="3352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Insert the custom promotional graphic for your state TSA conference here.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solidFill>
                  <a:schemeClr val="accent1">
                    <a:satMod val="150000"/>
                  </a:schemeClr>
                </a:solidFill>
              </a:rPr>
              <a:t>State Officer Instructions</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70000" lnSpcReduction="20000"/>
          </a:bodyPr>
          <a:lstStyle/>
          <a:p>
            <a:pPr marL="438912" indent="-320040" fontAlgn="auto">
              <a:spcBef>
                <a:spcPts val="0"/>
              </a:spcBef>
              <a:spcAft>
                <a:spcPts val="0"/>
              </a:spcAft>
              <a:buFont typeface="Wingdings 2"/>
              <a:buChar char=""/>
              <a:defRPr/>
            </a:pPr>
            <a:r>
              <a:rPr lang="en-US" sz="3800" b="1" dirty="0"/>
              <a:t>Please do </a:t>
            </a:r>
            <a:r>
              <a:rPr lang="en-US" sz="3800" b="1" dirty="0" smtClean="0"/>
              <a:t>NOT include </a:t>
            </a:r>
            <a:r>
              <a:rPr lang="en-US" sz="3800" b="1" dirty="0"/>
              <a:t>this slide in the final presentation. It is for your guidance </a:t>
            </a:r>
            <a:r>
              <a:rPr lang="en-US" sz="3800" b="1" dirty="0" smtClean="0"/>
              <a:t>only. </a:t>
            </a:r>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r>
              <a:rPr lang="en-US" dirty="0" smtClean="0"/>
              <a:t>This PowerPoint has been developed to provide another way for your state delegation to reach out to local businesses and/or community colleges and universities to engage them as partners in promoting TSA. </a:t>
            </a:r>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r>
              <a:rPr lang="en-US" dirty="0" smtClean="0"/>
              <a:t>At various points in this PowerPoint, you will have the option to customize the information, based on the organization you are contacting. Please take advantage of this so that you can create a custom presentation.</a:t>
            </a:r>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r>
              <a:rPr lang="en-US" dirty="0" smtClean="0"/>
              <a:t>To help in this effort, notes have been provided (in the notes section) below the slides to give you an idea of what could be said during that slide. </a:t>
            </a:r>
          </a:p>
          <a:p>
            <a:pPr marL="438912" indent="-320040"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solidFill>
                  <a:schemeClr val="accent1">
                    <a:satMod val="150000"/>
                  </a:schemeClr>
                </a:solidFill>
              </a:rPr>
              <a:t>What is TSA?</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a:bodyPr>
          <a:lstStyle/>
          <a:p>
            <a:pPr marL="118872" indent="0" fontAlgn="auto">
              <a:spcBef>
                <a:spcPts val="0"/>
              </a:spcBef>
              <a:spcAft>
                <a:spcPts val="0"/>
              </a:spcAft>
              <a:buFont typeface="Wingdings 2"/>
              <a:buNone/>
              <a:defRPr/>
            </a:pPr>
            <a:r>
              <a:rPr lang="en-US" b="1" dirty="0" smtClean="0"/>
              <a:t>… and why does it matter?</a:t>
            </a:r>
          </a:p>
          <a:p>
            <a:pPr marL="118872" indent="0" fontAlgn="auto">
              <a:spcBef>
                <a:spcPts val="0"/>
              </a:spcBef>
              <a:spcAft>
                <a:spcPts val="0"/>
              </a:spcAft>
              <a:buFont typeface="Wingdings 2"/>
              <a:buNone/>
              <a:defRPr/>
            </a:pPr>
            <a:endParaRPr lang="en-US" b="1" dirty="0" smtClean="0"/>
          </a:p>
          <a:p>
            <a:pPr marL="438912" indent="-320040" fontAlgn="auto">
              <a:spcBef>
                <a:spcPts val="0"/>
              </a:spcBef>
              <a:spcAft>
                <a:spcPts val="0"/>
              </a:spcAft>
              <a:buFont typeface="Wingdings 2"/>
              <a:buChar char=""/>
              <a:defRPr/>
            </a:pPr>
            <a:r>
              <a:rPr lang="en-US" sz="2400" dirty="0" smtClean="0"/>
              <a:t>Over 190,000+ middle and high school students </a:t>
            </a:r>
            <a:endParaRPr lang="en-US" sz="2400" i="1" dirty="0" smtClean="0"/>
          </a:p>
          <a:p>
            <a:pPr marL="438912" indent="-320040" fontAlgn="auto">
              <a:spcBef>
                <a:spcPts val="0"/>
              </a:spcBef>
              <a:spcAft>
                <a:spcPts val="0"/>
              </a:spcAft>
              <a:buFont typeface="Wingdings 2"/>
              <a:buChar char=""/>
              <a:defRPr/>
            </a:pPr>
            <a:r>
              <a:rPr lang="en-US" sz="2400" dirty="0" smtClean="0"/>
              <a:t>Career and Technical Student Organization (CTSO) focused on STEM preparation</a:t>
            </a:r>
          </a:p>
          <a:p>
            <a:pPr marL="438912" indent="-320040" fontAlgn="auto">
              <a:spcBef>
                <a:spcPts val="0"/>
              </a:spcBef>
              <a:spcAft>
                <a:spcPts val="0"/>
              </a:spcAft>
              <a:buFont typeface="Wingdings 2"/>
              <a:buChar char=""/>
              <a:defRPr/>
            </a:pPr>
            <a:r>
              <a:rPr lang="en-US" sz="2400" dirty="0" smtClean="0"/>
              <a:t>100% of our members are likely to graduate high school;</a:t>
            </a:r>
          </a:p>
          <a:p>
            <a:pPr marL="438912" indent="-320040" fontAlgn="auto">
              <a:spcBef>
                <a:spcPts val="0"/>
              </a:spcBef>
              <a:spcAft>
                <a:spcPts val="0"/>
              </a:spcAft>
              <a:buFont typeface="Wingdings 2"/>
              <a:buChar char=""/>
              <a:defRPr/>
            </a:pPr>
            <a:r>
              <a:rPr lang="en-US" sz="2400" dirty="0" smtClean="0"/>
              <a:t> 75% are college-bound; and 35% are female and/or          represent minority populations </a:t>
            </a:r>
          </a:p>
          <a:p>
            <a:pPr marL="438912" indent="-320040" fontAlgn="auto">
              <a:spcBef>
                <a:spcPts val="0"/>
              </a:spcBef>
              <a:spcAft>
                <a:spcPts val="0"/>
              </a:spcAft>
              <a:buFont typeface="Wingdings 2"/>
              <a:buChar char=""/>
              <a:defRPr/>
            </a:pPr>
            <a:r>
              <a:rPr lang="en-US" sz="2400" dirty="0" smtClean="0"/>
              <a:t>Active in over 2,000 schools in 49 states</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solidFill>
                  <a:schemeClr val="accent1">
                    <a:satMod val="150000"/>
                  </a:schemeClr>
                </a:solidFill>
              </a:rPr>
              <a:t>Recognition and Affiliation</a:t>
            </a:r>
            <a:endParaRPr lang="en-US" dirty="0">
              <a:solidFill>
                <a:schemeClr val="accent1">
                  <a:satMod val="150000"/>
                </a:schemeClr>
              </a:solidFill>
            </a:endParaRPr>
          </a:p>
        </p:txBody>
      </p:sp>
      <p:sp>
        <p:nvSpPr>
          <p:cNvPr id="3" name="Content Placeholder 2"/>
          <p:cNvSpPr>
            <a:spLocks noGrp="1"/>
          </p:cNvSpPr>
          <p:nvPr>
            <p:ph idx="1"/>
          </p:nvPr>
        </p:nvSpPr>
        <p:spPr>
          <a:xfrm>
            <a:off x="457200" y="1652588"/>
            <a:ext cx="6400800" cy="4748212"/>
          </a:xfrm>
        </p:spPr>
        <p:txBody>
          <a:bodyPr rtlCol="0">
            <a:normAutofit fontScale="62500" lnSpcReduction="20000"/>
          </a:bodyPr>
          <a:lstStyle/>
          <a:p>
            <a:pPr marL="438912" indent="-320040" fontAlgn="auto">
              <a:spcBef>
                <a:spcPts val="0"/>
              </a:spcBef>
              <a:spcAft>
                <a:spcPts val="0"/>
              </a:spcAft>
              <a:buFont typeface="Wingdings 2"/>
              <a:buChar char=""/>
              <a:defRPr/>
            </a:pPr>
            <a:endParaRPr lang="en-US" sz="2900" b="1" dirty="0" smtClean="0"/>
          </a:p>
          <a:p>
            <a:pPr marL="438912" indent="-320040" fontAlgn="auto">
              <a:spcBef>
                <a:spcPts val="0"/>
              </a:spcBef>
              <a:spcAft>
                <a:spcPts val="0"/>
              </a:spcAft>
              <a:buFont typeface="Wingdings 2"/>
              <a:buChar char=""/>
              <a:defRPr/>
            </a:pPr>
            <a:r>
              <a:rPr lang="en-US" sz="2900" b="1" dirty="0" smtClean="0"/>
              <a:t>U.S</a:t>
            </a:r>
            <a:r>
              <a:rPr lang="en-US" sz="2900" b="1" dirty="0"/>
              <a:t>. Department of Education/Office</a:t>
            </a:r>
          </a:p>
          <a:p>
            <a:pPr marL="118872" indent="0" fontAlgn="auto">
              <a:spcBef>
                <a:spcPts val="0"/>
              </a:spcBef>
              <a:spcAft>
                <a:spcPts val="0"/>
              </a:spcAft>
              <a:buFont typeface="Wingdings 2"/>
              <a:buNone/>
              <a:defRPr/>
            </a:pPr>
            <a:r>
              <a:rPr lang="en-US" sz="2900" b="1" dirty="0"/>
              <a:t>      of Vocational and Adult </a:t>
            </a:r>
            <a:r>
              <a:rPr lang="en-US" sz="2900" b="1" dirty="0" smtClean="0"/>
              <a:t>Education</a:t>
            </a:r>
          </a:p>
          <a:p>
            <a:pPr marL="438912" indent="-320040" fontAlgn="auto">
              <a:spcBef>
                <a:spcPts val="0"/>
              </a:spcBef>
              <a:spcAft>
                <a:spcPts val="0"/>
              </a:spcAft>
              <a:buFont typeface="Wingdings 2"/>
              <a:buChar char=""/>
              <a:defRPr/>
            </a:pPr>
            <a:endParaRPr lang="en-US" sz="1300" b="1" dirty="0" smtClean="0"/>
          </a:p>
          <a:p>
            <a:pPr marL="438912" indent="-320040" fontAlgn="auto">
              <a:spcBef>
                <a:spcPts val="0"/>
              </a:spcBef>
              <a:spcAft>
                <a:spcPts val="0"/>
              </a:spcAft>
              <a:buFont typeface="Wingdings 2"/>
              <a:buChar char=""/>
              <a:defRPr/>
            </a:pPr>
            <a:r>
              <a:rPr lang="en-US" sz="2900" b="1" dirty="0" smtClean="0"/>
              <a:t>National </a:t>
            </a:r>
            <a:r>
              <a:rPr lang="en-US" sz="2900" b="1" dirty="0"/>
              <a:t>Association of Secondary School Principals (NASSP</a:t>
            </a:r>
            <a:r>
              <a:rPr lang="en-US" sz="2900" b="1" dirty="0" smtClean="0"/>
              <a:t>)</a:t>
            </a:r>
          </a:p>
          <a:p>
            <a:pPr marL="438912" indent="-320040" fontAlgn="auto">
              <a:spcBef>
                <a:spcPts val="0"/>
              </a:spcBef>
              <a:spcAft>
                <a:spcPts val="0"/>
              </a:spcAft>
              <a:buFont typeface="Wingdings 2"/>
              <a:buChar char=""/>
              <a:defRPr/>
            </a:pPr>
            <a:endParaRPr lang="en-US" sz="1300" b="1" dirty="0" smtClean="0"/>
          </a:p>
          <a:p>
            <a:pPr marL="438912" indent="-320040" fontAlgn="auto">
              <a:spcBef>
                <a:spcPts val="0"/>
              </a:spcBef>
              <a:spcAft>
                <a:spcPts val="0"/>
              </a:spcAft>
              <a:buFont typeface="Wingdings 2"/>
              <a:buChar char=""/>
              <a:defRPr/>
            </a:pPr>
            <a:r>
              <a:rPr lang="en-US" sz="2900" b="1" dirty="0" smtClean="0"/>
              <a:t>Association </a:t>
            </a:r>
            <a:r>
              <a:rPr lang="en-US" sz="2900" b="1" dirty="0"/>
              <a:t>for Career and Technical Education (ACTE</a:t>
            </a:r>
            <a:r>
              <a:rPr lang="en-US" sz="2900" b="1" dirty="0" smtClean="0"/>
              <a:t>)</a:t>
            </a:r>
          </a:p>
          <a:p>
            <a:pPr marL="438912" indent="-320040" fontAlgn="auto">
              <a:spcBef>
                <a:spcPts val="0"/>
              </a:spcBef>
              <a:spcAft>
                <a:spcPts val="0"/>
              </a:spcAft>
              <a:buFont typeface="Wingdings 2"/>
              <a:buChar char=""/>
              <a:defRPr/>
            </a:pPr>
            <a:endParaRPr lang="en-US" sz="1300" b="1" dirty="0"/>
          </a:p>
          <a:p>
            <a:pPr marL="438912" indent="-320040" fontAlgn="auto">
              <a:spcBef>
                <a:spcPts val="0"/>
              </a:spcBef>
              <a:spcAft>
                <a:spcPts val="0"/>
              </a:spcAft>
              <a:buFont typeface="Wingdings 2"/>
              <a:buChar char=""/>
              <a:defRPr/>
            </a:pPr>
            <a:r>
              <a:rPr lang="en-US" sz="2900" b="1" dirty="0" smtClean="0"/>
              <a:t>Career </a:t>
            </a:r>
            <a:r>
              <a:rPr lang="en-US" sz="2900" b="1" dirty="0"/>
              <a:t>and Technical Student Organizations (CTSO</a:t>
            </a:r>
            <a:r>
              <a:rPr lang="en-US" sz="2900" b="1" dirty="0" smtClean="0"/>
              <a:t>)</a:t>
            </a:r>
          </a:p>
          <a:p>
            <a:pPr marL="438912" indent="-320040" fontAlgn="auto">
              <a:spcBef>
                <a:spcPts val="0"/>
              </a:spcBef>
              <a:spcAft>
                <a:spcPts val="0"/>
              </a:spcAft>
              <a:buFont typeface="Wingdings 2"/>
              <a:buChar char=""/>
              <a:defRPr/>
            </a:pPr>
            <a:endParaRPr lang="en-US" sz="1300" b="1" dirty="0"/>
          </a:p>
          <a:p>
            <a:pPr marL="438912" indent="-320040" fontAlgn="auto">
              <a:spcBef>
                <a:spcPts val="0"/>
              </a:spcBef>
              <a:spcAft>
                <a:spcPts val="0"/>
              </a:spcAft>
              <a:buFont typeface="Wingdings 2"/>
              <a:buChar char=""/>
              <a:defRPr/>
            </a:pPr>
            <a:r>
              <a:rPr lang="en-US" sz="2900" b="1" dirty="0" smtClean="0"/>
              <a:t>International </a:t>
            </a:r>
            <a:r>
              <a:rPr lang="en-US" sz="2900" b="1" dirty="0"/>
              <a:t>Technology and Engineering Educators Association (ITEEA</a:t>
            </a:r>
            <a:r>
              <a:rPr lang="en-US" sz="2900" b="1" dirty="0" smtClean="0"/>
              <a:t>)</a:t>
            </a:r>
          </a:p>
          <a:p>
            <a:pPr marL="438912" indent="-320040" fontAlgn="auto">
              <a:spcBef>
                <a:spcPts val="0"/>
              </a:spcBef>
              <a:spcAft>
                <a:spcPts val="0"/>
              </a:spcAft>
              <a:buFont typeface="Wingdings 2"/>
              <a:buChar char=""/>
              <a:defRPr/>
            </a:pPr>
            <a:endParaRPr lang="en-US" sz="1300" b="1" dirty="0"/>
          </a:p>
          <a:p>
            <a:pPr marL="438912" indent="-320040" fontAlgn="auto">
              <a:spcBef>
                <a:spcPts val="0"/>
              </a:spcBef>
              <a:spcAft>
                <a:spcPts val="0"/>
              </a:spcAft>
              <a:buFont typeface="Wingdings 2"/>
              <a:buChar char=""/>
              <a:defRPr/>
            </a:pPr>
            <a:r>
              <a:rPr lang="en-US" sz="2900" b="1" dirty="0" smtClean="0"/>
              <a:t>Project Lead the Way (PLTW)</a:t>
            </a:r>
          </a:p>
          <a:p>
            <a:pPr marL="438912" indent="-320040" fontAlgn="auto">
              <a:spcBef>
                <a:spcPts val="0"/>
              </a:spcBef>
              <a:spcAft>
                <a:spcPts val="0"/>
              </a:spcAft>
              <a:buFont typeface="Wingdings 2"/>
              <a:buChar char=""/>
              <a:defRPr/>
            </a:pPr>
            <a:endParaRPr lang="en-US" sz="1300" b="1" dirty="0" smtClean="0"/>
          </a:p>
          <a:p>
            <a:pPr marL="438912" indent="-320040" fontAlgn="auto">
              <a:spcBef>
                <a:spcPts val="0"/>
              </a:spcBef>
              <a:spcAft>
                <a:spcPts val="0"/>
              </a:spcAft>
              <a:buFont typeface="Wingdings 2"/>
              <a:buChar char=""/>
              <a:defRPr/>
            </a:pPr>
            <a:r>
              <a:rPr lang="en-US" sz="2900" b="1" dirty="0" smtClean="0"/>
              <a:t>Army Educational Outreach Program (AEOP)</a:t>
            </a:r>
          </a:p>
          <a:p>
            <a:pPr marL="438912" indent="-320040" fontAlgn="auto">
              <a:spcBef>
                <a:spcPts val="0"/>
              </a:spcBef>
              <a:spcAft>
                <a:spcPts val="0"/>
              </a:spcAft>
              <a:buFont typeface="Wingdings 2"/>
              <a:buChar char=""/>
              <a:defRPr/>
            </a:pPr>
            <a:endParaRPr lang="en-US" sz="1300" b="1" dirty="0" smtClean="0"/>
          </a:p>
          <a:p>
            <a:pPr marL="438912" indent="-320040" fontAlgn="auto">
              <a:spcBef>
                <a:spcPts val="0"/>
              </a:spcBef>
              <a:spcAft>
                <a:spcPts val="0"/>
              </a:spcAft>
              <a:buFont typeface="Wingdings 2"/>
              <a:buChar char=""/>
              <a:defRPr/>
            </a:pPr>
            <a:r>
              <a:rPr lang="en-US" sz="2900" b="1" dirty="0" smtClean="0"/>
              <a:t>American Cancer Society (national service project partner)</a:t>
            </a:r>
            <a:r>
              <a:rPr lang="en-US" sz="2900" b="1" dirty="0"/>
              <a:t> </a:t>
            </a:r>
            <a:endParaRPr lang="en-US" sz="2900" b="1" dirty="0" smtClean="0"/>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endParaRPr lang="en-US" dirty="0" smtClean="0"/>
          </a:p>
          <a:p>
            <a:pPr marL="118872" indent="0" fontAlgn="auto">
              <a:spcBef>
                <a:spcPts val="0"/>
              </a:spcBef>
              <a:spcAft>
                <a:spcPts val="0"/>
              </a:spcAft>
              <a:buFont typeface="Wingdings 2"/>
              <a:buNone/>
              <a:defRPr/>
            </a:pPr>
            <a:r>
              <a:rPr lang="en-US" i="1" dirty="0" smtClean="0"/>
              <a:t>TSA is a non-partisan, non-sectarian 501(c)3 </a:t>
            </a:r>
          </a:p>
          <a:p>
            <a:pPr marL="118872" indent="0" fontAlgn="auto">
              <a:spcBef>
                <a:spcPts val="0"/>
              </a:spcBef>
              <a:spcAft>
                <a:spcPts val="0"/>
              </a:spcAft>
              <a:buFont typeface="Wingdings 2"/>
              <a:buNone/>
              <a:defRPr/>
            </a:pPr>
            <a:r>
              <a:rPr lang="en-US" i="1" dirty="0" smtClean="0"/>
              <a:t>national organization of  STEM students.</a:t>
            </a:r>
            <a:endParaRPr lang="en-US" i="1" dirty="0"/>
          </a:p>
        </p:txBody>
      </p:sp>
      <p:pic>
        <p:nvPicPr>
          <p:cNvPr id="11268" name="Picture 2" descr="http://ts3.mm.bing.net/th?id=H.4537990626084394&amp;pid=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5638" y="1652588"/>
            <a:ext cx="213836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descr="http://1.bp.blogspot.com/_IwrVxMXC70o/TGQDzOXeGzI/AAAAAAAAA2U/6TAzEaf3ywQ/s1600/PLTW.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400" y="5622925"/>
            <a:ext cx="3249613"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6" descr="http://ts4.mm.bing.net/th?id=H.4942129782915775&amp;pid=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3124200"/>
            <a:ext cx="20574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8" descr="http://4.bp.blogspot.com/-qqfkehPqAeo/UakM7NfzsjI/AAAAAAAAAEQ/U8Oj2i5FEM4/s1600/AEOPLogo_Final_4CProcessMedium.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78650" y="4343400"/>
            <a:ext cx="2238375"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solidFill>
                  <a:schemeClr val="accent1">
                    <a:satMod val="150000"/>
                  </a:schemeClr>
                </a:solidFill>
              </a:rPr>
              <a:t>Current Economic Trends</a:t>
            </a:r>
            <a:endParaRPr lang="en-US" dirty="0">
              <a:solidFill>
                <a:schemeClr val="accent1">
                  <a:satMod val="150000"/>
                </a:schemeClr>
              </a:solidFill>
            </a:endParaRPr>
          </a:p>
        </p:txBody>
      </p:sp>
      <p:sp>
        <p:nvSpPr>
          <p:cNvPr id="3" name="Content Placeholder 2"/>
          <p:cNvSpPr>
            <a:spLocks noGrp="1"/>
          </p:cNvSpPr>
          <p:nvPr>
            <p:ph idx="1"/>
          </p:nvPr>
        </p:nvSpPr>
        <p:spPr>
          <a:xfrm>
            <a:off x="457200" y="1752600"/>
            <a:ext cx="5334000" cy="4724400"/>
          </a:xfrm>
        </p:spPr>
        <p:txBody>
          <a:bodyPr rtlCol="0">
            <a:normAutofit fontScale="70000" lnSpcReduction="20000"/>
          </a:bodyPr>
          <a:lstStyle/>
          <a:p>
            <a:pPr marL="118872" indent="0" fontAlgn="auto">
              <a:spcBef>
                <a:spcPts val="0"/>
              </a:spcBef>
              <a:spcAft>
                <a:spcPts val="0"/>
              </a:spcAft>
              <a:buFont typeface="Wingdings 2"/>
              <a:buNone/>
              <a:defRPr/>
            </a:pPr>
            <a:r>
              <a:rPr lang="en-US" b="1" dirty="0" smtClean="0"/>
              <a:t>From the U.S. Department of Labor report, ”The STEM Workforce Challenge, ”  solving the workplace </a:t>
            </a:r>
            <a:r>
              <a:rPr lang="en-US" b="1" dirty="0"/>
              <a:t>n</a:t>
            </a:r>
            <a:r>
              <a:rPr lang="en-US" b="1" dirty="0" smtClean="0"/>
              <a:t>eed for STEM- educated employees includes:</a:t>
            </a:r>
          </a:p>
          <a:p>
            <a:pPr marL="118872" indent="0" fontAlgn="auto">
              <a:spcBef>
                <a:spcPts val="0"/>
              </a:spcBef>
              <a:spcAft>
                <a:spcPts val="0"/>
              </a:spcAft>
              <a:buFont typeface="Wingdings 2"/>
              <a:buNone/>
              <a:defRPr/>
            </a:pPr>
            <a:endParaRPr lang="en-US" b="1" dirty="0" smtClean="0"/>
          </a:p>
          <a:p>
            <a:pPr marL="633222" indent="-514350" fontAlgn="auto">
              <a:spcBef>
                <a:spcPts val="0"/>
              </a:spcBef>
              <a:spcAft>
                <a:spcPts val="0"/>
              </a:spcAft>
              <a:buFont typeface="Wingdings 2"/>
              <a:buAutoNum type="arabicPeriod"/>
              <a:defRPr/>
            </a:pPr>
            <a:r>
              <a:rPr lang="en-US" dirty="0" smtClean="0"/>
              <a:t>Building the gateway to STEM careers  by preparing an educated, skilled STEM workforce; </a:t>
            </a:r>
          </a:p>
          <a:p>
            <a:pPr marL="633222" indent="-514350" fontAlgn="auto">
              <a:spcBef>
                <a:spcPts val="0"/>
              </a:spcBef>
              <a:spcAft>
                <a:spcPts val="0"/>
              </a:spcAft>
              <a:buFont typeface="Wingdings 2"/>
              <a:buAutoNum type="arabicPeriod"/>
              <a:defRPr/>
            </a:pPr>
            <a:endParaRPr lang="en-US" sz="1100" dirty="0" smtClean="0"/>
          </a:p>
          <a:p>
            <a:pPr marL="633222" indent="-514350" fontAlgn="auto">
              <a:spcBef>
                <a:spcPts val="0"/>
              </a:spcBef>
              <a:spcAft>
                <a:spcPts val="0"/>
              </a:spcAft>
              <a:buFont typeface="Wingdings 2"/>
              <a:buAutoNum type="arabicPeriod"/>
              <a:defRPr/>
            </a:pPr>
            <a:r>
              <a:rPr lang="en-US" dirty="0" smtClean="0"/>
              <a:t>Enhancing the capacity of talent-development institutions to produce better STEM workers;</a:t>
            </a:r>
          </a:p>
          <a:p>
            <a:pPr marL="633222" indent="-514350" fontAlgn="auto">
              <a:spcBef>
                <a:spcPts val="0"/>
              </a:spcBef>
              <a:spcAft>
                <a:spcPts val="0"/>
              </a:spcAft>
              <a:buFont typeface="Wingdings 2"/>
              <a:buAutoNum type="arabicPeriod"/>
              <a:defRPr/>
            </a:pPr>
            <a:endParaRPr lang="en-US" sz="1100" dirty="0" smtClean="0"/>
          </a:p>
          <a:p>
            <a:pPr marL="633222" indent="-514350" fontAlgn="auto">
              <a:spcBef>
                <a:spcPts val="0"/>
              </a:spcBef>
              <a:spcAft>
                <a:spcPts val="0"/>
              </a:spcAft>
              <a:buFont typeface="Wingdings 2"/>
              <a:buAutoNum type="arabicPeriod"/>
              <a:defRPr/>
            </a:pPr>
            <a:r>
              <a:rPr lang="en-US" dirty="0" smtClean="0"/>
              <a:t>Catalyzing and supporting innovation, entrepreneurship, and economic growth that can expand STEM employment opportunities. </a:t>
            </a:r>
          </a:p>
          <a:p>
            <a:pPr marL="633222" indent="-514350" fontAlgn="auto">
              <a:spcBef>
                <a:spcPts val="0"/>
              </a:spcBef>
              <a:spcAft>
                <a:spcPts val="0"/>
              </a:spcAft>
              <a:buFont typeface="Wingdings 2"/>
              <a:buAutoNum type="arabicPeriod"/>
              <a:defRPr/>
            </a:pPr>
            <a:endParaRPr lang="en-US" dirty="0"/>
          </a:p>
          <a:p>
            <a:pPr marL="633222" indent="-514350" fontAlgn="auto">
              <a:spcBef>
                <a:spcPts val="0"/>
              </a:spcBef>
              <a:spcAft>
                <a:spcPts val="0"/>
              </a:spcAft>
              <a:buFont typeface="Wingdings 2"/>
              <a:buAutoNum type="arabicPeriod"/>
              <a:defRPr/>
            </a:pPr>
            <a:endParaRPr lang="en-US" dirty="0" smtClean="0"/>
          </a:p>
          <a:p>
            <a:pPr marL="633222" indent="-514350" fontAlgn="auto">
              <a:spcBef>
                <a:spcPts val="0"/>
              </a:spcBef>
              <a:spcAft>
                <a:spcPts val="0"/>
              </a:spcAft>
              <a:buFont typeface="Wingdings 2"/>
              <a:buAutoNum type="arabicPeriod"/>
              <a:defRPr/>
            </a:pPr>
            <a:endParaRPr lang="en-US" dirty="0" smtClean="0"/>
          </a:p>
          <a:p>
            <a:pPr marL="118872" indent="0" fontAlgn="auto">
              <a:spcBef>
                <a:spcPts val="0"/>
              </a:spcBef>
              <a:spcAft>
                <a:spcPts val="0"/>
              </a:spcAft>
              <a:buFont typeface="Wingdings 2"/>
              <a:buNone/>
              <a:defRPr/>
            </a:pPr>
            <a:endParaRPr lang="en-US" b="1" dirty="0"/>
          </a:p>
        </p:txBody>
      </p:sp>
      <p:pic>
        <p:nvPicPr>
          <p:cNvPr id="12292" name="Picture 2" descr="http://upload.wikimedia.org/wikipedia/commons/thumb/a/a5/US-DeptOfLabor-Seal.svg/600px-US-DeptOfLabor-Seal.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8850" y="3429000"/>
            <a:ext cx="2838450" cy="274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Box 5"/>
          <p:cNvSpPr txBox="1">
            <a:spLocks noChangeArrowheads="1"/>
          </p:cNvSpPr>
          <p:nvPr/>
        </p:nvSpPr>
        <p:spPr bwMode="auto">
          <a:xfrm>
            <a:off x="6324600" y="2133600"/>
            <a:ext cx="2438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r>
              <a:rPr lang="en-US" altLang="en-US"/>
              <a:t>Check out this link to the </a:t>
            </a:r>
            <a:r>
              <a:rPr lang="en-US" altLang="en-US">
                <a:hlinkClick r:id="rId4"/>
              </a:rPr>
              <a:t>DOL report </a:t>
            </a:r>
            <a:r>
              <a:rPr lang="en-US" altLang="en-US"/>
              <a:t>on why STEM matters.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 Workplace-Readiness  Skills</a:t>
            </a:r>
            <a:endParaRPr lang="en-US" dirty="0">
              <a:solidFill>
                <a:schemeClr val="accent1">
                  <a:satMod val="150000"/>
                </a:schemeClr>
              </a:solidFill>
            </a:endParaRPr>
          </a:p>
        </p:txBody>
      </p:sp>
      <p:sp>
        <p:nvSpPr>
          <p:cNvPr id="3" name="Content Placeholder 2"/>
          <p:cNvSpPr>
            <a:spLocks noGrp="1"/>
          </p:cNvSpPr>
          <p:nvPr>
            <p:ph idx="1"/>
          </p:nvPr>
        </p:nvSpPr>
        <p:spPr>
          <a:xfrm>
            <a:off x="457200" y="1600200"/>
            <a:ext cx="8229600" cy="4800600"/>
          </a:xfrm>
        </p:spPr>
        <p:txBody>
          <a:bodyPr rtlCol="0">
            <a:normAutofit fontScale="85000" lnSpcReduction="20000"/>
          </a:bodyPr>
          <a:lstStyle/>
          <a:p>
            <a:pPr marL="118872" indent="0" fontAlgn="auto">
              <a:spcBef>
                <a:spcPts val="0"/>
              </a:spcBef>
              <a:spcAft>
                <a:spcPts val="0"/>
              </a:spcAft>
              <a:buFont typeface="Wingdings 2"/>
              <a:buNone/>
              <a:defRPr/>
            </a:pPr>
            <a:r>
              <a:rPr lang="en-US" b="1" dirty="0" smtClean="0"/>
              <a:t>Among the top essential skills that employers look for  in potential employees:  </a:t>
            </a:r>
          </a:p>
          <a:p>
            <a:pPr marL="118872" indent="0" fontAlgn="auto">
              <a:spcBef>
                <a:spcPts val="0"/>
              </a:spcBef>
              <a:spcAft>
                <a:spcPts val="0"/>
              </a:spcAft>
              <a:buFont typeface="Wingdings 2"/>
              <a:buNone/>
              <a:defRPr/>
            </a:pPr>
            <a:endParaRPr lang="en-US" dirty="0"/>
          </a:p>
          <a:p>
            <a:pPr marL="438912" indent="-320040" fontAlgn="auto">
              <a:spcBef>
                <a:spcPts val="0"/>
              </a:spcBef>
              <a:spcAft>
                <a:spcPts val="0"/>
              </a:spcAft>
              <a:buFont typeface="Wingdings 2"/>
              <a:buChar char=""/>
              <a:defRPr/>
            </a:pPr>
            <a:r>
              <a:rPr lang="en-US" dirty="0" smtClean="0"/>
              <a:t>Positive Work Ethic</a:t>
            </a:r>
          </a:p>
          <a:p>
            <a:pPr marL="438912" indent="-320040" fontAlgn="auto">
              <a:spcBef>
                <a:spcPts val="0"/>
              </a:spcBef>
              <a:spcAft>
                <a:spcPts val="0"/>
              </a:spcAft>
              <a:buFont typeface="Wingdings 2"/>
              <a:buChar char=""/>
              <a:defRPr/>
            </a:pPr>
            <a:r>
              <a:rPr lang="en-US" dirty="0" smtClean="0"/>
              <a:t>Speaking and Listening </a:t>
            </a:r>
          </a:p>
          <a:p>
            <a:pPr marL="438912" indent="-320040" fontAlgn="auto">
              <a:spcBef>
                <a:spcPts val="0"/>
              </a:spcBef>
              <a:spcAft>
                <a:spcPts val="0"/>
              </a:spcAft>
              <a:buFont typeface="Wingdings 2"/>
              <a:buChar char=""/>
              <a:defRPr/>
            </a:pPr>
            <a:r>
              <a:rPr lang="en-US" dirty="0" smtClean="0"/>
              <a:t>Professional Ethics</a:t>
            </a:r>
          </a:p>
          <a:p>
            <a:pPr marL="438912" indent="-320040" fontAlgn="auto">
              <a:spcBef>
                <a:spcPts val="0"/>
              </a:spcBef>
              <a:spcAft>
                <a:spcPts val="0"/>
              </a:spcAft>
              <a:buFont typeface="Wingdings 2"/>
              <a:buChar char=""/>
              <a:defRPr/>
            </a:pPr>
            <a:r>
              <a:rPr lang="en-US" dirty="0" smtClean="0"/>
              <a:t>Participation as a Team  Member </a:t>
            </a:r>
          </a:p>
          <a:p>
            <a:pPr marL="438912" indent="-320040" fontAlgn="auto">
              <a:spcBef>
                <a:spcPts val="0"/>
              </a:spcBef>
              <a:spcAft>
                <a:spcPts val="0"/>
              </a:spcAft>
              <a:buFont typeface="Wingdings 2"/>
              <a:buChar char=""/>
              <a:defRPr/>
            </a:pPr>
            <a:r>
              <a:rPr lang="en-US" dirty="0" smtClean="0"/>
              <a:t>Reading and Writing</a:t>
            </a:r>
          </a:p>
          <a:p>
            <a:pPr marL="438912" indent="-320040" fontAlgn="auto">
              <a:spcBef>
                <a:spcPts val="0"/>
              </a:spcBef>
              <a:spcAft>
                <a:spcPts val="0"/>
              </a:spcAft>
              <a:buFont typeface="Wingdings 2"/>
              <a:buChar char=""/>
              <a:defRPr/>
            </a:pPr>
            <a:r>
              <a:rPr lang="en-US" dirty="0" smtClean="0"/>
              <a:t>Diversity Awareness </a:t>
            </a:r>
          </a:p>
          <a:p>
            <a:pPr marL="438912" indent="-320040" fontAlgn="auto">
              <a:spcBef>
                <a:spcPts val="0"/>
              </a:spcBef>
              <a:spcAft>
                <a:spcPts val="0"/>
              </a:spcAft>
              <a:buFont typeface="Wingdings 2"/>
              <a:buChar char=""/>
              <a:defRPr/>
            </a:pPr>
            <a:r>
              <a:rPr lang="en-US" dirty="0" smtClean="0"/>
              <a:t>Reasoning , Problem-Solving, and Decision-Making </a:t>
            </a:r>
          </a:p>
          <a:p>
            <a:pPr marL="438912" indent="-320040" fontAlgn="auto">
              <a:spcBef>
                <a:spcPts val="0"/>
              </a:spcBef>
              <a:spcAft>
                <a:spcPts val="0"/>
              </a:spcAft>
              <a:buFont typeface="Wingdings 2"/>
              <a:buChar char=""/>
              <a:defRPr/>
            </a:pPr>
            <a:r>
              <a:rPr lang="en-US" dirty="0" smtClean="0"/>
              <a:t>Technology Applications, Telecommunications, and Internet Use and Safety  </a:t>
            </a:r>
          </a:p>
          <a:p>
            <a:pPr marL="438912" indent="-320040" fontAlgn="auto">
              <a:spcBef>
                <a:spcPts val="0"/>
              </a:spcBef>
              <a:spcAft>
                <a:spcPts val="0"/>
              </a:spcAft>
              <a:buFont typeface="Wingdings 2"/>
              <a:buChar char=""/>
              <a:defRPr/>
            </a:pPr>
            <a:r>
              <a:rPr lang="en-US" dirty="0" smtClean="0"/>
              <a:t>Creativity, Innovation, and Adaptability </a:t>
            </a:r>
          </a:p>
          <a:p>
            <a:pPr marL="438912" indent="-320040" fontAlgn="auto">
              <a:spcBef>
                <a:spcPts val="0"/>
              </a:spcBef>
              <a:spcAft>
                <a:spcPts val="0"/>
              </a:spcAft>
              <a:buFont typeface="Wingdings 2"/>
              <a:buChar char=""/>
              <a:defRPr/>
            </a:pPr>
            <a:r>
              <a:rPr lang="en-US" dirty="0" smtClean="0"/>
              <a:t>Applying and Understanding Mathematics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solidFill>
                  <a:schemeClr val="accent1">
                    <a:satMod val="150000"/>
                  </a:schemeClr>
                </a:solidFill>
              </a:rPr>
              <a:t>Skill Alignments</a:t>
            </a:r>
            <a:endParaRPr lang="en-US" dirty="0">
              <a:solidFill>
                <a:schemeClr val="accent1">
                  <a:satMod val="150000"/>
                </a:schemeClr>
              </a:solidFill>
            </a:endParaRPr>
          </a:p>
        </p:txBody>
      </p:sp>
      <p:sp>
        <p:nvSpPr>
          <p:cNvPr id="3" name="Content Placeholder 2"/>
          <p:cNvSpPr>
            <a:spLocks noGrp="1"/>
          </p:cNvSpPr>
          <p:nvPr>
            <p:ph idx="1"/>
          </p:nvPr>
        </p:nvSpPr>
        <p:spPr>
          <a:xfrm>
            <a:off x="304800" y="1676400"/>
            <a:ext cx="8229600" cy="4930775"/>
          </a:xfrm>
        </p:spPr>
        <p:txBody>
          <a:bodyPr rtlCol="0">
            <a:normAutofit fontScale="92500" lnSpcReduction="10000"/>
          </a:bodyPr>
          <a:lstStyle/>
          <a:p>
            <a:pPr marL="118872" indent="0" fontAlgn="auto">
              <a:spcBef>
                <a:spcPts val="0"/>
              </a:spcBef>
              <a:spcAft>
                <a:spcPts val="0"/>
              </a:spcAft>
              <a:buFont typeface="Wingdings 2"/>
              <a:buNone/>
              <a:defRPr/>
            </a:pPr>
            <a:r>
              <a:rPr lang="en-US" sz="2400" b="1" dirty="0">
                <a:latin typeface="Calibri" panose="020F0502020204030204" pitchFamily="34" charset="0"/>
              </a:rPr>
              <a:t>Each of </a:t>
            </a:r>
            <a:r>
              <a:rPr lang="en-US" sz="2400" b="1" dirty="0" smtClean="0">
                <a:latin typeface="Calibri" panose="020F0502020204030204" pitchFamily="34" charset="0"/>
              </a:rPr>
              <a:t>TSA’s 60+ middle </a:t>
            </a:r>
            <a:r>
              <a:rPr lang="en-US" sz="2400" b="1" dirty="0">
                <a:latin typeface="Calibri" panose="020F0502020204030204" pitchFamily="34" charset="0"/>
              </a:rPr>
              <a:t>and </a:t>
            </a:r>
            <a:r>
              <a:rPr lang="en-US" sz="2400" b="1" dirty="0" smtClean="0">
                <a:latin typeface="Calibri" panose="020F0502020204030204" pitchFamily="34" charset="0"/>
              </a:rPr>
              <a:t>high school </a:t>
            </a:r>
            <a:r>
              <a:rPr lang="en-US" sz="2400" b="1" dirty="0">
                <a:latin typeface="Calibri" panose="020F0502020204030204" pitchFamily="34" charset="0"/>
              </a:rPr>
              <a:t>competitive events </a:t>
            </a:r>
            <a:r>
              <a:rPr lang="en-US" sz="2400" b="1" dirty="0" smtClean="0">
                <a:latin typeface="Calibri" panose="020F0502020204030204" pitchFamily="34" charset="0"/>
              </a:rPr>
              <a:t>meets, in some way, </a:t>
            </a:r>
            <a:r>
              <a:rPr lang="en-US" sz="2400" b="1" dirty="0">
                <a:latin typeface="Calibri" panose="020F0502020204030204" pitchFamily="34" charset="0"/>
              </a:rPr>
              <a:t>the </a:t>
            </a:r>
            <a:r>
              <a:rPr lang="en-US" sz="2400" b="1" dirty="0" smtClean="0">
                <a:latin typeface="Calibri" panose="020F0502020204030204" pitchFamily="34" charset="0"/>
              </a:rPr>
              <a:t>STEM requirements below, giving TSA students </a:t>
            </a:r>
            <a:r>
              <a:rPr lang="en-US" sz="2400" b="1" dirty="0">
                <a:latin typeface="Calibri" panose="020F0502020204030204" pitchFamily="34" charset="0"/>
              </a:rPr>
              <a:t>a holistic </a:t>
            </a:r>
            <a:r>
              <a:rPr lang="en-US" sz="2400" b="1" dirty="0" smtClean="0">
                <a:latin typeface="Calibri" panose="020F0502020204030204" pitchFamily="34" charset="0"/>
              </a:rPr>
              <a:t>view of </a:t>
            </a:r>
            <a:r>
              <a:rPr lang="en-US" sz="2400" b="1" dirty="0">
                <a:latin typeface="Calibri" panose="020F0502020204030204" pitchFamily="34" charset="0"/>
              </a:rPr>
              <a:t>problem-solving in the professional world. </a:t>
            </a:r>
            <a:endParaRPr lang="en-US" sz="2400" b="1" dirty="0" smtClean="0">
              <a:latin typeface="Calibri" panose="020F0502020204030204" pitchFamily="34" charset="0"/>
            </a:endParaRPr>
          </a:p>
          <a:p>
            <a:pPr marL="118872" indent="0" fontAlgn="auto">
              <a:spcBef>
                <a:spcPts val="0"/>
              </a:spcBef>
              <a:spcAft>
                <a:spcPts val="0"/>
              </a:spcAft>
              <a:buFont typeface="Wingdings 2"/>
              <a:buNone/>
              <a:defRPr/>
            </a:pPr>
            <a:endParaRPr lang="en-US" sz="900" b="1" dirty="0" smtClean="0">
              <a:latin typeface="Calibri" panose="020F0502020204030204" pitchFamily="34" charset="0"/>
            </a:endParaRPr>
          </a:p>
          <a:p>
            <a:pPr marL="118872" indent="0" fontAlgn="auto">
              <a:spcBef>
                <a:spcPts val="0"/>
              </a:spcBef>
              <a:spcAft>
                <a:spcPts val="0"/>
              </a:spcAft>
              <a:buFont typeface="Wingdings 2"/>
              <a:buNone/>
              <a:defRPr/>
            </a:pPr>
            <a:r>
              <a:rPr lang="en-US" sz="2200" b="1" dirty="0" smtClean="0"/>
              <a:t>Science: </a:t>
            </a:r>
          </a:p>
          <a:p>
            <a:pPr marL="438912" indent="-320040" fontAlgn="auto">
              <a:spcBef>
                <a:spcPts val="0"/>
              </a:spcBef>
              <a:spcAft>
                <a:spcPts val="0"/>
              </a:spcAft>
              <a:buFont typeface="Wingdings 2"/>
              <a:buChar char=""/>
              <a:defRPr/>
            </a:pPr>
            <a:r>
              <a:rPr lang="en-US" sz="1900" dirty="0" smtClean="0"/>
              <a:t>Understanding scientific principles </a:t>
            </a:r>
          </a:p>
          <a:p>
            <a:pPr marL="438912" indent="-320040" fontAlgn="auto">
              <a:spcBef>
                <a:spcPts val="0"/>
              </a:spcBef>
              <a:spcAft>
                <a:spcPts val="0"/>
              </a:spcAft>
              <a:buFont typeface="Wingdings 2"/>
              <a:buChar char=""/>
              <a:defRPr/>
            </a:pPr>
            <a:r>
              <a:rPr lang="en-US" sz="1900" dirty="0" smtClean="0"/>
              <a:t>Using applications to solve problems </a:t>
            </a:r>
          </a:p>
          <a:p>
            <a:pPr marL="438912" indent="-320040" fontAlgn="auto">
              <a:spcBef>
                <a:spcPts val="0"/>
              </a:spcBef>
              <a:spcAft>
                <a:spcPts val="0"/>
              </a:spcAft>
              <a:buFont typeface="Wingdings 2"/>
              <a:buChar char=""/>
              <a:defRPr/>
            </a:pPr>
            <a:r>
              <a:rPr lang="en-US" sz="1900" dirty="0"/>
              <a:t>M</a:t>
            </a:r>
            <a:r>
              <a:rPr lang="en-US" sz="1900" dirty="0" smtClean="0"/>
              <a:t>odeling data in scientific contexts</a:t>
            </a:r>
          </a:p>
          <a:p>
            <a:pPr marL="118872" indent="0" fontAlgn="auto">
              <a:spcBef>
                <a:spcPts val="0"/>
              </a:spcBef>
              <a:spcAft>
                <a:spcPts val="0"/>
              </a:spcAft>
              <a:buFont typeface="Wingdings 2"/>
              <a:buNone/>
              <a:defRPr/>
            </a:pPr>
            <a:endParaRPr lang="en-US" sz="1900" b="1" dirty="0" smtClean="0"/>
          </a:p>
          <a:p>
            <a:pPr marL="118872" indent="0" fontAlgn="auto">
              <a:spcBef>
                <a:spcPts val="0"/>
              </a:spcBef>
              <a:spcAft>
                <a:spcPts val="0"/>
              </a:spcAft>
              <a:buFont typeface="Wingdings 2"/>
              <a:buNone/>
              <a:defRPr/>
            </a:pPr>
            <a:r>
              <a:rPr lang="en-US" sz="2200" b="1" dirty="0" smtClean="0"/>
              <a:t>Technology: </a:t>
            </a:r>
          </a:p>
          <a:p>
            <a:pPr marL="438912" indent="-320040" fontAlgn="auto">
              <a:spcBef>
                <a:spcPts val="0"/>
              </a:spcBef>
              <a:spcAft>
                <a:spcPts val="0"/>
              </a:spcAft>
              <a:buFont typeface="Wingdings 2"/>
              <a:buChar char=""/>
              <a:defRPr/>
            </a:pPr>
            <a:r>
              <a:rPr lang="en-US" sz="1900" dirty="0" smtClean="0"/>
              <a:t>Using computers and IT to enhance learning and to present information </a:t>
            </a:r>
          </a:p>
          <a:p>
            <a:pPr marL="438912" indent="-320040" fontAlgn="auto">
              <a:spcBef>
                <a:spcPts val="0"/>
              </a:spcBef>
              <a:spcAft>
                <a:spcPts val="0"/>
              </a:spcAft>
              <a:buFont typeface="Wingdings 2"/>
              <a:buChar char=""/>
              <a:defRPr/>
            </a:pPr>
            <a:r>
              <a:rPr lang="en-US" sz="1900" dirty="0"/>
              <a:t>G</a:t>
            </a:r>
            <a:r>
              <a:rPr lang="en-US" sz="1900" dirty="0" smtClean="0"/>
              <a:t>aining skills of resourcefulness and networking to purposefully find information</a:t>
            </a:r>
          </a:p>
          <a:p>
            <a:pPr marL="118872" indent="0" fontAlgn="auto">
              <a:spcBef>
                <a:spcPts val="0"/>
              </a:spcBef>
              <a:spcAft>
                <a:spcPts val="0"/>
              </a:spcAft>
              <a:buClr>
                <a:srgbClr val="4F81BD"/>
              </a:buClr>
              <a:buFont typeface="Wingdings 2"/>
              <a:buNone/>
              <a:defRPr/>
            </a:pPr>
            <a:endParaRPr lang="en-US" sz="1900" b="1" dirty="0" smtClean="0">
              <a:solidFill>
                <a:srgbClr val="FF0000"/>
              </a:solidFill>
              <a:latin typeface="Calibri" panose="020F0502020204030204" pitchFamily="34" charset="0"/>
            </a:endParaRPr>
          </a:p>
          <a:p>
            <a:pPr marL="118872" indent="0" fontAlgn="auto">
              <a:spcBef>
                <a:spcPts val="0"/>
              </a:spcBef>
              <a:spcAft>
                <a:spcPts val="0"/>
              </a:spcAft>
              <a:buClr>
                <a:srgbClr val="4F81BD"/>
              </a:buClr>
              <a:buFont typeface="Wingdings 2"/>
              <a:buNone/>
              <a:defRPr/>
            </a:pPr>
            <a:r>
              <a:rPr lang="en-US" sz="1900" b="1" dirty="0" smtClean="0">
                <a:solidFill>
                  <a:srgbClr val="FF0000"/>
                </a:solidFill>
                <a:latin typeface="Calibri" panose="020F0502020204030204" pitchFamily="34" charset="0"/>
              </a:rPr>
              <a:t>Engineering</a:t>
            </a:r>
            <a:r>
              <a:rPr lang="en-US" sz="1900" b="1" dirty="0">
                <a:solidFill>
                  <a:srgbClr val="FF0000"/>
                </a:solidFill>
                <a:latin typeface="Calibri" panose="020F0502020204030204" pitchFamily="34" charset="0"/>
              </a:rPr>
              <a:t>: </a:t>
            </a:r>
          </a:p>
          <a:p>
            <a:pPr marL="438912" indent="-320040" fontAlgn="auto">
              <a:spcBef>
                <a:spcPts val="0"/>
              </a:spcBef>
              <a:spcAft>
                <a:spcPts val="0"/>
              </a:spcAft>
              <a:buClr>
                <a:srgbClr val="4F81BD"/>
              </a:buClr>
              <a:buFont typeface="Wingdings 2"/>
              <a:buChar char=""/>
              <a:defRPr/>
            </a:pPr>
            <a:r>
              <a:rPr lang="en-US" sz="1900" dirty="0" smtClean="0">
                <a:solidFill>
                  <a:srgbClr val="FF0000"/>
                </a:solidFill>
                <a:latin typeface="Calibri" panose="020F0502020204030204" pitchFamily="34" charset="0"/>
              </a:rPr>
              <a:t>Applying  </a:t>
            </a:r>
            <a:r>
              <a:rPr lang="en-US" sz="1900" dirty="0">
                <a:solidFill>
                  <a:srgbClr val="FF0000"/>
                </a:solidFill>
                <a:latin typeface="Calibri" panose="020F0502020204030204" pitchFamily="34" charset="0"/>
              </a:rPr>
              <a:t>knowledge of physics, chemistry, and biology to create engineered solutions in architecture, civil engineering, bioengineering, and computer science</a:t>
            </a:r>
          </a:p>
          <a:p>
            <a:pPr marL="118872" indent="0" fontAlgn="auto">
              <a:spcBef>
                <a:spcPts val="0"/>
              </a:spcBef>
              <a:spcAft>
                <a:spcPts val="0"/>
              </a:spcAft>
              <a:buClr>
                <a:srgbClr val="4F81BD"/>
              </a:buClr>
              <a:buFont typeface="Wingdings 2"/>
              <a:buNone/>
              <a:defRPr/>
            </a:pPr>
            <a:endParaRPr lang="en-US" sz="1900" dirty="0">
              <a:solidFill>
                <a:srgbClr val="FF0000"/>
              </a:solidFill>
              <a:latin typeface="Calibri" panose="020F0502020204030204" pitchFamily="34" charset="0"/>
            </a:endParaRPr>
          </a:p>
          <a:p>
            <a:pPr marL="118872" indent="0" fontAlgn="auto">
              <a:spcBef>
                <a:spcPts val="0"/>
              </a:spcBef>
              <a:spcAft>
                <a:spcPts val="0"/>
              </a:spcAft>
              <a:buClr>
                <a:srgbClr val="4F81BD"/>
              </a:buClr>
              <a:buFont typeface="Wingdings 2"/>
              <a:buNone/>
              <a:defRPr/>
            </a:pPr>
            <a:r>
              <a:rPr lang="en-US" sz="1900" b="1" dirty="0">
                <a:solidFill>
                  <a:srgbClr val="FF0000"/>
                </a:solidFill>
                <a:latin typeface="Calibri" panose="020F0502020204030204" pitchFamily="34" charset="0"/>
              </a:rPr>
              <a:t>Mathematics: </a:t>
            </a:r>
          </a:p>
          <a:p>
            <a:pPr marL="438912" indent="-320040" fontAlgn="auto">
              <a:spcBef>
                <a:spcPts val="0"/>
              </a:spcBef>
              <a:spcAft>
                <a:spcPts val="0"/>
              </a:spcAft>
              <a:buClr>
                <a:srgbClr val="4F81BD"/>
              </a:buClr>
              <a:buFont typeface="Wingdings 2"/>
              <a:buChar char=""/>
              <a:defRPr/>
            </a:pPr>
            <a:r>
              <a:rPr lang="en-US" sz="1900" dirty="0" smtClean="0">
                <a:solidFill>
                  <a:srgbClr val="FF0000"/>
                </a:solidFill>
                <a:latin typeface="Calibri" panose="020F0502020204030204" pitchFamily="34" charset="0"/>
              </a:rPr>
              <a:t>Synthesizing mathematical </a:t>
            </a:r>
            <a:r>
              <a:rPr lang="en-US" sz="1900" dirty="0">
                <a:solidFill>
                  <a:srgbClr val="FF0000"/>
                </a:solidFill>
                <a:latin typeface="Calibri" panose="020F0502020204030204" pitchFamily="34" charset="0"/>
              </a:rPr>
              <a:t>knowledge towards problem </a:t>
            </a:r>
            <a:r>
              <a:rPr lang="en-US" sz="1900" dirty="0" smtClean="0">
                <a:solidFill>
                  <a:srgbClr val="FF0000"/>
                </a:solidFill>
                <a:latin typeface="Calibri" panose="020F0502020204030204" pitchFamily="34" charset="0"/>
              </a:rPr>
              <a:t>solving</a:t>
            </a:r>
            <a:endParaRPr lang="en-US" sz="1900" dirty="0">
              <a:solidFill>
                <a:srgbClr val="FF0000"/>
              </a:solidFill>
              <a:latin typeface="Calibri" panose="020F0502020204030204" pitchFamily="34" charset="0"/>
            </a:endParaRPr>
          </a:p>
          <a:p>
            <a:pPr marL="118872" indent="0" fontAlgn="auto">
              <a:spcBef>
                <a:spcPts val="0"/>
              </a:spcBef>
              <a:spcAft>
                <a:spcPts val="0"/>
              </a:spcAft>
              <a:buFont typeface="Wingdings 2"/>
              <a:buNone/>
              <a:defRPr/>
            </a:pPr>
            <a:endParaRPr lang="en-US"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Leadership Orientation</a:t>
            </a:r>
            <a:endParaRPr lang="en-US" dirty="0">
              <a:solidFill>
                <a:schemeClr val="accent1">
                  <a:satMod val="150000"/>
                </a:schemeClr>
              </a:solidFill>
            </a:endParaRPr>
          </a:p>
        </p:txBody>
      </p:sp>
      <p:sp>
        <p:nvSpPr>
          <p:cNvPr id="3" name="Content Placeholder 2"/>
          <p:cNvSpPr>
            <a:spLocks noGrp="1"/>
          </p:cNvSpPr>
          <p:nvPr>
            <p:ph idx="1"/>
          </p:nvPr>
        </p:nvSpPr>
        <p:spPr>
          <a:xfrm>
            <a:off x="457200" y="1603375"/>
            <a:ext cx="8458200" cy="4873625"/>
          </a:xfrm>
        </p:spPr>
        <p:txBody>
          <a:bodyPr rtlCol="0">
            <a:normAutofit lnSpcReduction="10000"/>
          </a:bodyPr>
          <a:lstStyle/>
          <a:p>
            <a:pPr marL="118872" indent="0" algn="ctr" fontAlgn="auto">
              <a:spcBef>
                <a:spcPts val="0"/>
              </a:spcBef>
              <a:spcAft>
                <a:spcPts val="0"/>
              </a:spcAft>
              <a:buFont typeface="Wingdings 2"/>
              <a:buNone/>
              <a:defRPr/>
            </a:pPr>
            <a:r>
              <a:rPr lang="en-US" sz="2800" b="1" dirty="0" smtClean="0"/>
              <a:t>Chapter, State and National TSA Contests </a:t>
            </a:r>
          </a:p>
          <a:p>
            <a:pPr marL="118872" indent="0" algn="ctr" fontAlgn="auto">
              <a:spcBef>
                <a:spcPts val="0"/>
              </a:spcBef>
              <a:spcAft>
                <a:spcPts val="0"/>
              </a:spcAft>
              <a:buFont typeface="Wingdings 2"/>
              <a:buNone/>
              <a:defRPr/>
            </a:pPr>
            <a:r>
              <a:rPr lang="en-US" sz="2800" b="1" dirty="0" smtClean="0"/>
              <a:t>Correlate with Leadership Skills </a:t>
            </a:r>
            <a:endParaRPr lang="en-US" sz="2800" dirty="0" smtClean="0"/>
          </a:p>
          <a:p>
            <a:pPr marL="118872" indent="0" fontAlgn="auto">
              <a:spcBef>
                <a:spcPts val="0"/>
              </a:spcBef>
              <a:spcAft>
                <a:spcPts val="0"/>
              </a:spcAft>
              <a:buFont typeface="Wingdings 2"/>
              <a:buNone/>
              <a:defRPr/>
            </a:pPr>
            <a:endParaRPr lang="en-US" sz="2400" b="1" dirty="0" smtClean="0"/>
          </a:p>
          <a:p>
            <a:pPr marL="118872" indent="0" fontAlgn="auto">
              <a:spcBef>
                <a:spcPts val="0"/>
              </a:spcBef>
              <a:spcAft>
                <a:spcPts val="0"/>
              </a:spcAft>
              <a:buFont typeface="Wingdings 2"/>
              <a:buNone/>
              <a:defRPr/>
            </a:pPr>
            <a:r>
              <a:rPr lang="en-US" sz="2400" b="1" dirty="0" smtClean="0"/>
              <a:t>The Five Practices  and Ten Commitments of Leadership:</a:t>
            </a:r>
          </a:p>
          <a:p>
            <a:pPr marL="118872" indent="0" fontAlgn="auto">
              <a:spcBef>
                <a:spcPts val="0"/>
              </a:spcBef>
              <a:spcAft>
                <a:spcPts val="0"/>
              </a:spcAft>
              <a:buFont typeface="Wingdings 2"/>
              <a:buNone/>
              <a:defRPr/>
            </a:pPr>
            <a:r>
              <a:rPr lang="en-US" sz="2400" dirty="0" smtClean="0"/>
              <a:t>1. Model the Way  (clarify values; set the example) </a:t>
            </a:r>
          </a:p>
          <a:p>
            <a:pPr marL="118872" indent="0" fontAlgn="auto">
              <a:spcBef>
                <a:spcPts val="0"/>
              </a:spcBef>
              <a:spcAft>
                <a:spcPts val="0"/>
              </a:spcAft>
              <a:buFont typeface="Wingdings 2"/>
              <a:buNone/>
              <a:defRPr/>
            </a:pPr>
            <a:r>
              <a:rPr lang="en-US" sz="2400" dirty="0" smtClean="0"/>
              <a:t>2. Inspire a shared vision (envision the future; </a:t>
            </a:r>
          </a:p>
          <a:p>
            <a:pPr marL="118872" indent="0" fontAlgn="auto">
              <a:spcBef>
                <a:spcPts val="0"/>
              </a:spcBef>
              <a:spcAft>
                <a:spcPts val="0"/>
              </a:spcAft>
              <a:buFont typeface="Wingdings 2"/>
              <a:buNone/>
              <a:defRPr/>
            </a:pPr>
            <a:r>
              <a:rPr lang="en-US" sz="2400" dirty="0" smtClean="0"/>
              <a:t>     enlist others)</a:t>
            </a:r>
          </a:p>
          <a:p>
            <a:pPr marL="118872" indent="0" fontAlgn="auto">
              <a:spcBef>
                <a:spcPts val="0"/>
              </a:spcBef>
              <a:spcAft>
                <a:spcPts val="0"/>
              </a:spcAft>
              <a:buFont typeface="Wingdings 2"/>
              <a:buNone/>
              <a:defRPr/>
            </a:pPr>
            <a:r>
              <a:rPr lang="en-US" sz="2400" dirty="0" smtClean="0"/>
              <a:t>3. Challenge the Process (search for </a:t>
            </a:r>
          </a:p>
          <a:p>
            <a:pPr marL="118872" indent="0" fontAlgn="auto">
              <a:spcBef>
                <a:spcPts val="0"/>
              </a:spcBef>
              <a:spcAft>
                <a:spcPts val="0"/>
              </a:spcAft>
              <a:buFont typeface="Wingdings 2"/>
              <a:buNone/>
              <a:defRPr/>
            </a:pPr>
            <a:r>
              <a:rPr lang="en-US" sz="2400" dirty="0" smtClean="0"/>
              <a:t>      opportunities; experiment, and take risks) </a:t>
            </a:r>
          </a:p>
          <a:p>
            <a:pPr marL="118872" indent="0" fontAlgn="auto">
              <a:spcBef>
                <a:spcPts val="0"/>
              </a:spcBef>
              <a:spcAft>
                <a:spcPts val="0"/>
              </a:spcAft>
              <a:buFont typeface="Wingdings 2"/>
              <a:buNone/>
              <a:defRPr/>
            </a:pPr>
            <a:r>
              <a:rPr lang="en-US" sz="2400" dirty="0" smtClean="0"/>
              <a:t>4. Enable Others to Act (foster collaboration;</a:t>
            </a:r>
          </a:p>
          <a:p>
            <a:pPr marL="118872" indent="0" fontAlgn="auto">
              <a:spcBef>
                <a:spcPts val="0"/>
              </a:spcBef>
              <a:spcAft>
                <a:spcPts val="0"/>
              </a:spcAft>
              <a:buFont typeface="Wingdings 2"/>
              <a:buNone/>
              <a:defRPr/>
            </a:pPr>
            <a:r>
              <a:rPr lang="en-US" sz="2400" dirty="0" smtClean="0"/>
              <a:t>     strengthen others) </a:t>
            </a:r>
          </a:p>
          <a:p>
            <a:pPr marL="118872" indent="0" fontAlgn="auto">
              <a:spcBef>
                <a:spcPts val="0"/>
              </a:spcBef>
              <a:spcAft>
                <a:spcPts val="0"/>
              </a:spcAft>
              <a:buFont typeface="Wingdings 2"/>
              <a:buNone/>
              <a:defRPr/>
            </a:pPr>
            <a:r>
              <a:rPr lang="en-US" sz="2400" dirty="0" smtClean="0"/>
              <a:t>5. Encourage the Heart (recognize </a:t>
            </a:r>
          </a:p>
          <a:p>
            <a:pPr marL="118872" indent="0" fontAlgn="auto">
              <a:spcBef>
                <a:spcPts val="0"/>
              </a:spcBef>
              <a:spcAft>
                <a:spcPts val="0"/>
              </a:spcAft>
              <a:buFont typeface="Wingdings 2"/>
              <a:buNone/>
              <a:defRPr/>
            </a:pPr>
            <a:r>
              <a:rPr lang="en-US" sz="2400" dirty="0" smtClean="0"/>
              <a:t>     contributions; celebrate values, victories)  </a:t>
            </a:r>
            <a:endParaRPr lang="en-US" sz="2800" dirty="0" smtClean="0"/>
          </a:p>
          <a:p>
            <a:pPr marL="118872" indent="0" fontAlgn="auto">
              <a:spcBef>
                <a:spcPts val="0"/>
              </a:spcBef>
              <a:spcAft>
                <a:spcPts val="0"/>
              </a:spcAft>
              <a:buFont typeface="Wingdings 2"/>
              <a:buNone/>
              <a:defRPr/>
            </a:pPr>
            <a:endParaRPr lang="en-US" b="1" dirty="0"/>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1638" y="3581400"/>
            <a:ext cx="1963737"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75488" y="228600"/>
            <a:ext cx="1944687" cy="1176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lstStyle/>
          <a:p>
            <a:pPr fontAlgn="auto">
              <a:spcAft>
                <a:spcPts val="0"/>
              </a:spcAft>
              <a:defRPr/>
            </a:pPr>
            <a:r>
              <a:rPr lang="en-US" sz="4000" dirty="0" smtClean="0">
                <a:solidFill>
                  <a:schemeClr val="accent1">
                    <a:satMod val="150000"/>
                  </a:schemeClr>
                </a:solidFill>
              </a:rPr>
              <a:t>Healthcare/Science Industry Contests </a:t>
            </a:r>
            <a:endParaRPr lang="en-US" sz="4000" dirty="0">
              <a:solidFill>
                <a:schemeClr val="accent1">
                  <a:satMod val="150000"/>
                </a:schemeClr>
              </a:solidFill>
            </a:endParaRPr>
          </a:p>
        </p:txBody>
      </p:sp>
      <p:sp>
        <p:nvSpPr>
          <p:cNvPr id="3" name="Content Placeholder 2"/>
          <p:cNvSpPr>
            <a:spLocks noGrp="1"/>
          </p:cNvSpPr>
          <p:nvPr>
            <p:ph idx="1"/>
          </p:nvPr>
        </p:nvSpPr>
        <p:spPr>
          <a:xfrm>
            <a:off x="457200" y="1774825"/>
            <a:ext cx="4286250" cy="2416175"/>
          </a:xfrm>
        </p:spPr>
        <p:txBody>
          <a:bodyPr rtlCol="0">
            <a:normAutofit fontScale="77500" lnSpcReduction="20000"/>
          </a:bodyPr>
          <a:lstStyle/>
          <a:p>
            <a:pPr marL="438912" indent="-320040" fontAlgn="auto">
              <a:spcBef>
                <a:spcPts val="0"/>
              </a:spcBef>
              <a:spcAft>
                <a:spcPts val="0"/>
              </a:spcAft>
              <a:buFont typeface="Wingdings 2"/>
              <a:buChar char=""/>
              <a:defRPr/>
            </a:pPr>
            <a:r>
              <a:rPr lang="en-US" dirty="0" smtClean="0"/>
              <a:t>Biotechnology Design</a:t>
            </a:r>
          </a:p>
          <a:p>
            <a:pPr marL="438912" indent="-320040" fontAlgn="auto">
              <a:spcBef>
                <a:spcPts val="0"/>
              </a:spcBef>
              <a:spcAft>
                <a:spcPts val="0"/>
              </a:spcAft>
              <a:buFont typeface="Wingdings 2"/>
              <a:buChar char=""/>
              <a:defRPr/>
            </a:pPr>
            <a:r>
              <a:rPr lang="en-US" dirty="0" smtClean="0"/>
              <a:t>Debating Technological Issues</a:t>
            </a:r>
          </a:p>
          <a:p>
            <a:pPr marL="438912" indent="-320040" fontAlgn="auto">
              <a:spcBef>
                <a:spcPts val="0"/>
              </a:spcBef>
              <a:spcAft>
                <a:spcPts val="0"/>
              </a:spcAft>
              <a:buFont typeface="Wingdings 2"/>
              <a:buChar char=""/>
              <a:defRPr/>
            </a:pPr>
            <a:r>
              <a:rPr lang="en-US" dirty="0" smtClean="0"/>
              <a:t>SciVis (Scientific Visualization)</a:t>
            </a:r>
          </a:p>
          <a:p>
            <a:pPr marL="438912" indent="-320040" fontAlgn="auto">
              <a:spcBef>
                <a:spcPts val="0"/>
              </a:spcBef>
              <a:spcAft>
                <a:spcPts val="0"/>
              </a:spcAft>
              <a:buFont typeface="Wingdings 2"/>
              <a:buChar char=""/>
              <a:defRPr/>
            </a:pPr>
            <a:r>
              <a:rPr lang="en-US" dirty="0" smtClean="0"/>
              <a:t>Technology Bowl</a:t>
            </a:r>
            <a:endParaRPr lang="en-US" dirty="0"/>
          </a:p>
          <a:p>
            <a:pPr marL="438912" indent="-320040" fontAlgn="auto">
              <a:spcBef>
                <a:spcPts val="0"/>
              </a:spcBef>
              <a:spcAft>
                <a:spcPts val="0"/>
              </a:spcAft>
              <a:buFont typeface="Wingdings 2"/>
              <a:buChar char=""/>
              <a:defRPr/>
            </a:pPr>
            <a:r>
              <a:rPr lang="en-US" dirty="0" smtClean="0"/>
              <a:t>Energy Sources</a:t>
            </a:r>
          </a:p>
        </p:txBody>
      </p:sp>
      <p:pic>
        <p:nvPicPr>
          <p:cNvPr id="16388" name="Picture 2" descr="http://serc.carleton.edu/images/introgeo/models/1stMode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4206875"/>
            <a:ext cx="65532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Box 3"/>
          <p:cNvSpPr txBox="1">
            <a:spLocks noChangeArrowheads="1"/>
          </p:cNvSpPr>
          <p:nvPr/>
        </p:nvSpPr>
        <p:spPr bwMode="auto">
          <a:xfrm>
            <a:off x="5105400" y="1752600"/>
            <a:ext cx="3684588"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pPr>
              <a:buFont typeface="Arial" panose="020B0604020202020204" pitchFamily="34" charset="0"/>
              <a:buChar char="•"/>
            </a:pPr>
            <a:r>
              <a:rPr lang="en-US" altLang="en-US" sz="2500"/>
              <a:t>Engineering Design Environmental Focus</a:t>
            </a:r>
          </a:p>
          <a:p>
            <a:pPr>
              <a:buFont typeface="Arial" panose="020B0604020202020204" pitchFamily="34" charset="0"/>
              <a:buChar char="•"/>
            </a:pPr>
            <a:r>
              <a:rPr lang="en-US" altLang="en-US" sz="2500"/>
              <a:t>Geospatial Technology</a:t>
            </a:r>
          </a:p>
          <a:p>
            <a:pPr>
              <a:buFont typeface="Arial" panose="020B0604020202020204" pitchFamily="34" charset="0"/>
              <a:buChar char="•"/>
            </a:pPr>
            <a:r>
              <a:rPr lang="en-US" altLang="en-US" sz="2500"/>
              <a:t>Water Infrastructure</a:t>
            </a:r>
          </a:p>
          <a:p>
            <a:pPr>
              <a:buFont typeface="Arial" panose="020B0604020202020204" pitchFamily="34" charset="0"/>
              <a:buChar char="•"/>
            </a:pPr>
            <a:r>
              <a:rPr lang="en-US" altLang="en-US" sz="2500"/>
              <a:t>Medical Technology Issues</a:t>
            </a:r>
          </a:p>
        </p:txBody>
      </p:sp>
      <p:pic>
        <p:nvPicPr>
          <p:cNvPr id="16390" name="Picture 2" descr="\\Tsa-host\tsadocs\LOGOS\TSA LOGO_s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8250" y="2743200"/>
            <a:ext cx="1169988"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1">
      <a:dk1>
        <a:srgbClr val="FF0000"/>
      </a:dk1>
      <a:lt1>
        <a:sysClr val="window" lastClr="FFFFFF"/>
      </a:lt1>
      <a:dk2>
        <a:srgbClr val="1F497D"/>
      </a:dk2>
      <a:lt2>
        <a:srgbClr val="EEECE1"/>
      </a:lt2>
      <a:accent1>
        <a:srgbClr val="4F81BD"/>
      </a:accent1>
      <a:accent2>
        <a:srgbClr val="FF0000"/>
      </a:accent2>
      <a:accent3>
        <a:srgbClr val="FFFFFF"/>
      </a:accent3>
      <a:accent4>
        <a:srgbClr val="FF0000"/>
      </a:accent4>
      <a:accent5>
        <a:srgbClr val="1F497D"/>
      </a:accent5>
      <a:accent6>
        <a:srgbClr val="FF0000"/>
      </a:accent6>
      <a:hlink>
        <a:srgbClr val="0000FF"/>
      </a:hlink>
      <a:folHlink>
        <a:srgbClr val="FFFFFF"/>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rgbClr val="FF0000"/>
    </a:dk1>
    <a:lt1>
      <a:sysClr val="window" lastClr="FFFFFF"/>
    </a:lt1>
    <a:dk2>
      <a:srgbClr val="1F497D"/>
    </a:dk2>
    <a:lt2>
      <a:srgbClr val="EEECE1"/>
    </a:lt2>
    <a:accent1>
      <a:srgbClr val="4F81BD"/>
    </a:accent1>
    <a:accent2>
      <a:srgbClr val="FF0000"/>
    </a:accent2>
    <a:accent3>
      <a:srgbClr val="FFFFFF"/>
    </a:accent3>
    <a:accent4>
      <a:srgbClr val="FF0000"/>
    </a:accent4>
    <a:accent5>
      <a:srgbClr val="1F497D"/>
    </a:accent5>
    <a:accent6>
      <a:srgbClr val="FF0000"/>
    </a:accent6>
    <a:hlink>
      <a:srgbClr val="0000FF"/>
    </a:hlink>
    <a:folHlink>
      <a:srgbClr val="FFFFFF"/>
    </a:folHlink>
  </a:clrScheme>
</a:themeOverride>
</file>

<file path=ppt/theme/themeOverride2.xml><?xml version="1.0" encoding="utf-8"?>
<a:themeOverride xmlns:a="http://schemas.openxmlformats.org/drawingml/2006/main">
  <a:clrScheme name="Custom 1">
    <a:dk1>
      <a:srgbClr val="FF0000"/>
    </a:dk1>
    <a:lt1>
      <a:sysClr val="window" lastClr="FFFFFF"/>
    </a:lt1>
    <a:dk2>
      <a:srgbClr val="1F497D"/>
    </a:dk2>
    <a:lt2>
      <a:srgbClr val="EEECE1"/>
    </a:lt2>
    <a:accent1>
      <a:srgbClr val="4F81BD"/>
    </a:accent1>
    <a:accent2>
      <a:srgbClr val="FF0000"/>
    </a:accent2>
    <a:accent3>
      <a:srgbClr val="FFFFFF"/>
    </a:accent3>
    <a:accent4>
      <a:srgbClr val="FF0000"/>
    </a:accent4>
    <a:accent5>
      <a:srgbClr val="1F497D"/>
    </a:accent5>
    <a:accent6>
      <a:srgbClr val="FF0000"/>
    </a:accent6>
    <a:hlink>
      <a:srgbClr val="0000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emplate>Module</Template>
  <TotalTime>624</TotalTime>
  <Words>1715</Words>
  <Application>Microsoft Office PowerPoint</Application>
  <PresentationFormat>On-screen Show (4:3)</PresentationFormat>
  <Paragraphs>173</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Corbel</vt:lpstr>
      <vt:lpstr>Arial</vt:lpstr>
      <vt:lpstr>Wingdings 2</vt:lpstr>
      <vt:lpstr>Wingdings</vt:lpstr>
      <vt:lpstr>Wingdings 3</vt:lpstr>
      <vt:lpstr>Calibri</vt:lpstr>
      <vt:lpstr>Module</vt:lpstr>
      <vt:lpstr>TECHNOLOGY STUDENT ASSOCIATION</vt:lpstr>
      <vt:lpstr>State Officer Instructions</vt:lpstr>
      <vt:lpstr>What is TSA?</vt:lpstr>
      <vt:lpstr>Recognition and Affiliation</vt:lpstr>
      <vt:lpstr>Current Economic Trends</vt:lpstr>
      <vt:lpstr> Workplace-Readiness  Skills</vt:lpstr>
      <vt:lpstr>Skill Alignments</vt:lpstr>
      <vt:lpstr>Leadership Orientation</vt:lpstr>
      <vt:lpstr>Healthcare/Science Industry Contests </vt:lpstr>
      <vt:lpstr>Engineering/ Computer Science Contests </vt:lpstr>
      <vt:lpstr>Business/Marketing/Leadership Contests</vt:lpstr>
      <vt:lpstr>TSA and the WORKFORCE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STUDENT ASSOCIATION</dc:title>
  <dc:creator>Sridutt</dc:creator>
  <cp:lastModifiedBy>Craig</cp:lastModifiedBy>
  <cp:revision>55</cp:revision>
  <cp:lastPrinted>2014-02-04T18:14:22Z</cp:lastPrinted>
  <dcterms:created xsi:type="dcterms:W3CDTF">2013-10-13T20:44:34Z</dcterms:created>
  <dcterms:modified xsi:type="dcterms:W3CDTF">2015-08-10T20:06:03Z</dcterms:modified>
</cp:coreProperties>
</file>